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351" r:id="rId4"/>
    <p:sldId id="343" r:id="rId5"/>
    <p:sldId id="344" r:id="rId6"/>
    <p:sldId id="403" r:id="rId7"/>
    <p:sldId id="404" r:id="rId8"/>
    <p:sldId id="405" r:id="rId9"/>
    <p:sldId id="406" r:id="rId10"/>
    <p:sldId id="407" r:id="rId11"/>
    <p:sldId id="408" r:id="rId12"/>
    <p:sldId id="409" r:id="rId13"/>
    <p:sldId id="410" r:id="rId14"/>
    <p:sldId id="411" r:id="rId15"/>
    <p:sldId id="412" r:id="rId16"/>
    <p:sldId id="413" r:id="rId17"/>
    <p:sldId id="414" r:id="rId18"/>
    <p:sldId id="415" r:id="rId19"/>
    <p:sldId id="453" r:id="rId20"/>
    <p:sldId id="417" r:id="rId21"/>
    <p:sldId id="265" r:id="rId22"/>
    <p:sldId id="275" r:id="rId23"/>
    <p:sldId id="277" r:id="rId24"/>
    <p:sldId id="278" r:id="rId25"/>
    <p:sldId id="276" r:id="rId26"/>
    <p:sldId id="352" r:id="rId27"/>
    <p:sldId id="288" r:id="rId28"/>
    <p:sldId id="290" r:id="rId29"/>
    <p:sldId id="289" r:id="rId30"/>
    <p:sldId id="292" r:id="rId31"/>
    <p:sldId id="293" r:id="rId32"/>
    <p:sldId id="266" r:id="rId33"/>
    <p:sldId id="267" r:id="rId34"/>
    <p:sldId id="350" r:id="rId35"/>
    <p:sldId id="348" r:id="rId36"/>
    <p:sldId id="349" r:id="rId37"/>
    <p:sldId id="268" r:id="rId38"/>
    <p:sldId id="269" r:id="rId39"/>
    <p:sldId id="270" r:id="rId40"/>
    <p:sldId id="271" r:id="rId41"/>
    <p:sldId id="272" r:id="rId42"/>
    <p:sldId id="342" r:id="rId43"/>
    <p:sldId id="341" r:id="rId44"/>
    <p:sldId id="300" r:id="rId45"/>
    <p:sldId id="287" r:id="rId46"/>
    <p:sldId id="283" r:id="rId47"/>
    <p:sldId id="285" r:id="rId48"/>
    <p:sldId id="299" r:id="rId49"/>
    <p:sldId id="347" r:id="rId50"/>
    <p:sldId id="345" r:id="rId51"/>
    <p:sldId id="346" r:id="rId52"/>
    <p:sldId id="298" r:id="rId53"/>
    <p:sldId id="291" r:id="rId54"/>
    <p:sldId id="286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ockyy" initials="P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4" autoAdjust="0"/>
    <p:restoredTop sz="94660"/>
  </p:normalViewPr>
  <p:slideViewPr>
    <p:cSldViewPr snapToGrid="0">
      <p:cViewPr varScale="1">
        <p:scale>
          <a:sx n="72" d="100"/>
          <a:sy n="72" d="100"/>
        </p:scale>
        <p:origin x="5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EF64F4-5B1A-4B60-8CF9-9467E9CED750}" type="doc">
      <dgm:prSet loTypeId="urn:microsoft.com/office/officeart/2005/8/layout/process1" loCatId="process" qsTypeId="urn:microsoft.com/office/officeart/2005/8/quickstyle/simple1#1" qsCatId="simple" csTypeId="urn:microsoft.com/office/officeart/2005/8/colors/accent1_2#1" csCatId="accent1" phldr="1"/>
      <dgm:spPr/>
    </dgm:pt>
    <dgm:pt modelId="{254CD0AE-D30B-4E1E-8EFE-327D6EFCC06E}">
      <dgm:prSet phldrT="[文本]"/>
      <dgm:spPr/>
      <dgm:t>
        <a:bodyPr/>
        <a:lstStyle/>
        <a:p>
          <a:r>
            <a:rPr lang="en-US" altLang="zh-CN" dirty="0"/>
            <a:t>E/I ratio</a:t>
          </a:r>
          <a:endParaRPr lang="zh-CN" altLang="en-US" dirty="0"/>
        </a:p>
      </dgm:t>
    </dgm:pt>
    <dgm:pt modelId="{93678686-9A80-43CA-818C-98AF0D13758B}" type="parTrans" cxnId="{8627DBE9-FD28-492B-B0CA-A8B4AFBA02FA}">
      <dgm:prSet/>
      <dgm:spPr/>
      <dgm:t>
        <a:bodyPr/>
        <a:lstStyle/>
        <a:p>
          <a:endParaRPr lang="zh-CN" altLang="en-US"/>
        </a:p>
      </dgm:t>
    </dgm:pt>
    <dgm:pt modelId="{5A72DDB3-0EC4-417E-BC60-8ACA67F38C90}" type="sibTrans" cxnId="{8627DBE9-FD28-492B-B0CA-A8B4AFBA02FA}">
      <dgm:prSet/>
      <dgm:spPr/>
      <dgm:t>
        <a:bodyPr/>
        <a:lstStyle/>
        <a:p>
          <a:endParaRPr lang="zh-CN" altLang="en-US"/>
        </a:p>
      </dgm:t>
    </dgm:pt>
    <dgm:pt modelId="{406DCF2A-7CF3-4EBF-B203-A6B445754526}">
      <dgm:prSet phldrT="[文本]"/>
      <dgm:spPr/>
      <dgm:t>
        <a:bodyPr/>
        <a:lstStyle/>
        <a:p>
          <a:r>
            <a:rPr lang="en-US" altLang="zh-CN" dirty="0"/>
            <a:t>Gene expression</a:t>
          </a:r>
          <a:endParaRPr lang="zh-CN" altLang="en-US" dirty="0"/>
        </a:p>
      </dgm:t>
    </dgm:pt>
    <dgm:pt modelId="{CC4B66F7-8D3E-4369-B22B-57BC0070CA4E}" type="parTrans" cxnId="{45BD4F5F-573B-4463-A545-C3A08678447A}">
      <dgm:prSet/>
      <dgm:spPr/>
      <dgm:t>
        <a:bodyPr/>
        <a:lstStyle/>
        <a:p>
          <a:endParaRPr lang="zh-CN" altLang="en-US"/>
        </a:p>
      </dgm:t>
    </dgm:pt>
    <dgm:pt modelId="{FD8F83CD-CDED-46EF-8E64-8F87901CFA5B}" type="sibTrans" cxnId="{45BD4F5F-573B-4463-A545-C3A08678447A}">
      <dgm:prSet/>
      <dgm:spPr>
        <a:solidFill>
          <a:srgbClr val="FF0000"/>
        </a:solidFill>
      </dgm:spPr>
      <dgm:t>
        <a:bodyPr/>
        <a:lstStyle/>
        <a:p>
          <a:endParaRPr lang="zh-CN" altLang="en-US"/>
        </a:p>
      </dgm:t>
    </dgm:pt>
    <dgm:pt modelId="{18FF8946-EF22-4374-A594-E8AA66D5B974}">
      <dgm:prSet phldrT="[文本]"/>
      <dgm:spPr/>
      <dgm:t>
        <a:bodyPr/>
        <a:lstStyle/>
        <a:p>
          <a:r>
            <a:rPr lang="en-US" altLang="zh-CN" dirty="0"/>
            <a:t>Disorder</a:t>
          </a:r>
          <a:endParaRPr lang="zh-CN" altLang="en-US" dirty="0"/>
        </a:p>
      </dgm:t>
    </dgm:pt>
    <dgm:pt modelId="{E2FF4F70-A021-4EA4-B9D9-91139EF640F8}" type="parTrans" cxnId="{E0B54419-FBBF-4722-9507-39A4DB4625DA}">
      <dgm:prSet/>
      <dgm:spPr/>
      <dgm:t>
        <a:bodyPr/>
        <a:lstStyle/>
        <a:p>
          <a:endParaRPr lang="zh-CN" altLang="en-US"/>
        </a:p>
      </dgm:t>
    </dgm:pt>
    <dgm:pt modelId="{C92CF094-B45C-45A9-9E90-954DCBC3F91E}" type="sibTrans" cxnId="{E0B54419-FBBF-4722-9507-39A4DB4625DA}">
      <dgm:prSet/>
      <dgm:spPr/>
      <dgm:t>
        <a:bodyPr/>
        <a:lstStyle/>
        <a:p>
          <a:endParaRPr lang="zh-CN" altLang="en-US"/>
        </a:p>
      </dgm:t>
    </dgm:pt>
    <dgm:pt modelId="{729CE6A1-6264-4747-8B18-B859B8D0E2C2}">
      <dgm:prSet/>
      <dgm:spPr/>
      <dgm:t>
        <a:bodyPr/>
        <a:lstStyle/>
        <a:p>
          <a:r>
            <a:rPr lang="en-US" altLang="en-US" dirty="0"/>
            <a:t>neuronal activity</a:t>
          </a:r>
          <a:endParaRPr lang="zh-CN" altLang="en-US" dirty="0"/>
        </a:p>
      </dgm:t>
    </dgm:pt>
    <dgm:pt modelId="{0FC740F4-B460-49F6-AA1E-44AF9000FCB8}" type="parTrans" cxnId="{72287266-B922-4358-9927-524B9BE0E597}">
      <dgm:prSet/>
      <dgm:spPr/>
      <dgm:t>
        <a:bodyPr/>
        <a:lstStyle/>
        <a:p>
          <a:endParaRPr lang="zh-CN" altLang="en-US"/>
        </a:p>
      </dgm:t>
    </dgm:pt>
    <dgm:pt modelId="{103157A1-A78F-42BB-AECD-7ABB3974B43E}" type="sibTrans" cxnId="{72287266-B922-4358-9927-524B9BE0E597}">
      <dgm:prSet/>
      <dgm:spPr/>
      <dgm:t>
        <a:bodyPr/>
        <a:lstStyle/>
        <a:p>
          <a:endParaRPr lang="zh-CN" altLang="en-US"/>
        </a:p>
      </dgm:t>
    </dgm:pt>
    <dgm:pt modelId="{01BB1B42-8DC5-49A7-A2DD-07CCCDBB7C25}" type="pres">
      <dgm:prSet presAssocID="{BCEF64F4-5B1A-4B60-8CF9-9467E9CED750}" presName="Name0" presStyleCnt="0">
        <dgm:presLayoutVars>
          <dgm:dir/>
          <dgm:resizeHandles val="exact"/>
        </dgm:presLayoutVars>
      </dgm:prSet>
      <dgm:spPr/>
    </dgm:pt>
    <dgm:pt modelId="{D91F3361-C593-4933-960A-043D12ACF832}" type="pres">
      <dgm:prSet presAssocID="{254CD0AE-D30B-4E1E-8EFE-327D6EFCC06E}" presName="node" presStyleLbl="node1" presStyleIdx="0" presStyleCnt="4">
        <dgm:presLayoutVars>
          <dgm:bulletEnabled val="1"/>
        </dgm:presLayoutVars>
      </dgm:prSet>
      <dgm:spPr/>
    </dgm:pt>
    <dgm:pt modelId="{58555F05-D5E2-4BD7-9196-837FC391D4F4}" type="pres">
      <dgm:prSet presAssocID="{5A72DDB3-0EC4-417E-BC60-8ACA67F38C90}" presName="sibTrans" presStyleLbl="sibTrans2D1" presStyleIdx="0" presStyleCnt="3"/>
      <dgm:spPr/>
    </dgm:pt>
    <dgm:pt modelId="{C7397F2F-739E-4BB2-A530-703206F20FE5}" type="pres">
      <dgm:prSet presAssocID="{5A72DDB3-0EC4-417E-BC60-8ACA67F38C90}" presName="connectorText" presStyleLbl="sibTrans2D1" presStyleIdx="0" presStyleCnt="3"/>
      <dgm:spPr/>
    </dgm:pt>
    <dgm:pt modelId="{4D71FCDB-90F4-4F86-B87E-E35E08DDBA4A}" type="pres">
      <dgm:prSet presAssocID="{729CE6A1-6264-4747-8B18-B859B8D0E2C2}" presName="node" presStyleLbl="node1" presStyleIdx="1" presStyleCnt="4">
        <dgm:presLayoutVars>
          <dgm:bulletEnabled val="1"/>
        </dgm:presLayoutVars>
      </dgm:prSet>
      <dgm:spPr/>
    </dgm:pt>
    <dgm:pt modelId="{04F8EA9D-551D-4975-8168-1BA70C430335}" type="pres">
      <dgm:prSet presAssocID="{103157A1-A78F-42BB-AECD-7ABB3974B43E}" presName="sibTrans" presStyleLbl="sibTrans2D1" presStyleIdx="1" presStyleCnt="3"/>
      <dgm:spPr/>
    </dgm:pt>
    <dgm:pt modelId="{D3700CA3-C09E-44A4-9845-17300B3FA7A5}" type="pres">
      <dgm:prSet presAssocID="{103157A1-A78F-42BB-AECD-7ABB3974B43E}" presName="connectorText" presStyleLbl="sibTrans2D1" presStyleIdx="1" presStyleCnt="3"/>
      <dgm:spPr/>
    </dgm:pt>
    <dgm:pt modelId="{66B167DC-DD26-4FE7-BDB6-6ACD836738CE}" type="pres">
      <dgm:prSet presAssocID="{406DCF2A-7CF3-4EBF-B203-A6B445754526}" presName="node" presStyleLbl="node1" presStyleIdx="2" presStyleCnt="4">
        <dgm:presLayoutVars>
          <dgm:bulletEnabled val="1"/>
        </dgm:presLayoutVars>
      </dgm:prSet>
      <dgm:spPr/>
    </dgm:pt>
    <dgm:pt modelId="{A98F6D34-E77F-49CE-A635-862BAF7B0D9D}" type="pres">
      <dgm:prSet presAssocID="{FD8F83CD-CDED-46EF-8E64-8F87901CFA5B}" presName="sibTrans" presStyleLbl="sibTrans2D1" presStyleIdx="2" presStyleCnt="3"/>
      <dgm:spPr/>
    </dgm:pt>
    <dgm:pt modelId="{EC215D7F-AA3C-48B4-A982-9A8DE05CFD3D}" type="pres">
      <dgm:prSet presAssocID="{FD8F83CD-CDED-46EF-8E64-8F87901CFA5B}" presName="connectorText" presStyleLbl="sibTrans2D1" presStyleIdx="2" presStyleCnt="3"/>
      <dgm:spPr/>
    </dgm:pt>
    <dgm:pt modelId="{88C8CADF-DA42-46A0-8D74-2DFFA09AB26A}" type="pres">
      <dgm:prSet presAssocID="{18FF8946-EF22-4374-A594-E8AA66D5B974}" presName="node" presStyleLbl="node1" presStyleIdx="3" presStyleCnt="4">
        <dgm:presLayoutVars>
          <dgm:bulletEnabled val="1"/>
        </dgm:presLayoutVars>
      </dgm:prSet>
      <dgm:spPr/>
    </dgm:pt>
  </dgm:ptLst>
  <dgm:cxnLst>
    <dgm:cxn modelId="{506A1104-A244-4499-A2A9-60A06035BCF8}" type="presOf" srcId="{BCEF64F4-5B1A-4B60-8CF9-9467E9CED750}" destId="{01BB1B42-8DC5-49A7-A2DD-07CCCDBB7C25}" srcOrd="0" destOrd="0" presId="urn:microsoft.com/office/officeart/2005/8/layout/process1"/>
    <dgm:cxn modelId="{E0B54419-FBBF-4722-9507-39A4DB4625DA}" srcId="{BCEF64F4-5B1A-4B60-8CF9-9467E9CED750}" destId="{18FF8946-EF22-4374-A594-E8AA66D5B974}" srcOrd="3" destOrd="0" parTransId="{E2FF4F70-A021-4EA4-B9D9-91139EF640F8}" sibTransId="{C92CF094-B45C-45A9-9E90-954DCBC3F91E}"/>
    <dgm:cxn modelId="{2587A93B-3C8D-4044-9B18-F882B78AA5F0}" type="presOf" srcId="{5A72DDB3-0EC4-417E-BC60-8ACA67F38C90}" destId="{58555F05-D5E2-4BD7-9196-837FC391D4F4}" srcOrd="0" destOrd="0" presId="urn:microsoft.com/office/officeart/2005/8/layout/process1"/>
    <dgm:cxn modelId="{2777685F-8CB6-48BA-AD10-81A46E968A96}" type="presOf" srcId="{103157A1-A78F-42BB-AECD-7ABB3974B43E}" destId="{04F8EA9D-551D-4975-8168-1BA70C430335}" srcOrd="0" destOrd="0" presId="urn:microsoft.com/office/officeart/2005/8/layout/process1"/>
    <dgm:cxn modelId="{45BD4F5F-573B-4463-A545-C3A08678447A}" srcId="{BCEF64F4-5B1A-4B60-8CF9-9467E9CED750}" destId="{406DCF2A-7CF3-4EBF-B203-A6B445754526}" srcOrd="2" destOrd="0" parTransId="{CC4B66F7-8D3E-4369-B22B-57BC0070CA4E}" sibTransId="{FD8F83CD-CDED-46EF-8E64-8F87901CFA5B}"/>
    <dgm:cxn modelId="{72287266-B922-4358-9927-524B9BE0E597}" srcId="{BCEF64F4-5B1A-4B60-8CF9-9467E9CED750}" destId="{729CE6A1-6264-4747-8B18-B859B8D0E2C2}" srcOrd="1" destOrd="0" parTransId="{0FC740F4-B460-49F6-AA1E-44AF9000FCB8}" sibTransId="{103157A1-A78F-42BB-AECD-7ABB3974B43E}"/>
    <dgm:cxn modelId="{54E6344B-FC40-4E80-A5EE-BBE16F22C766}" type="presOf" srcId="{729CE6A1-6264-4747-8B18-B859B8D0E2C2}" destId="{4D71FCDB-90F4-4F86-B87E-E35E08DDBA4A}" srcOrd="0" destOrd="0" presId="urn:microsoft.com/office/officeart/2005/8/layout/process1"/>
    <dgm:cxn modelId="{0AA1DF74-84CA-49E9-AC03-CB19A3F5F429}" type="presOf" srcId="{FD8F83CD-CDED-46EF-8E64-8F87901CFA5B}" destId="{EC215D7F-AA3C-48B4-A982-9A8DE05CFD3D}" srcOrd="1" destOrd="0" presId="urn:microsoft.com/office/officeart/2005/8/layout/process1"/>
    <dgm:cxn modelId="{ABB1F656-745E-44DE-8B92-537318D3066D}" type="presOf" srcId="{254CD0AE-D30B-4E1E-8EFE-327D6EFCC06E}" destId="{D91F3361-C593-4933-960A-043D12ACF832}" srcOrd="0" destOrd="0" presId="urn:microsoft.com/office/officeart/2005/8/layout/process1"/>
    <dgm:cxn modelId="{62A1C38E-BAD7-466F-BA41-B051112ED749}" type="presOf" srcId="{406DCF2A-7CF3-4EBF-B203-A6B445754526}" destId="{66B167DC-DD26-4FE7-BDB6-6ACD836738CE}" srcOrd="0" destOrd="0" presId="urn:microsoft.com/office/officeart/2005/8/layout/process1"/>
    <dgm:cxn modelId="{93AFB2A8-EDA5-4D07-B61F-DF5F42346CF8}" type="presOf" srcId="{103157A1-A78F-42BB-AECD-7ABB3974B43E}" destId="{D3700CA3-C09E-44A4-9845-17300B3FA7A5}" srcOrd="1" destOrd="0" presId="urn:microsoft.com/office/officeart/2005/8/layout/process1"/>
    <dgm:cxn modelId="{3547A9AA-982A-40D2-960D-D4C0259B715A}" type="presOf" srcId="{FD8F83CD-CDED-46EF-8E64-8F87901CFA5B}" destId="{A98F6D34-E77F-49CE-A635-862BAF7B0D9D}" srcOrd="0" destOrd="0" presId="urn:microsoft.com/office/officeart/2005/8/layout/process1"/>
    <dgm:cxn modelId="{7F5272AF-0892-44D6-85AA-7E1A82465BC1}" type="presOf" srcId="{5A72DDB3-0EC4-417E-BC60-8ACA67F38C90}" destId="{C7397F2F-739E-4BB2-A530-703206F20FE5}" srcOrd="1" destOrd="0" presId="urn:microsoft.com/office/officeart/2005/8/layout/process1"/>
    <dgm:cxn modelId="{1330E1D6-66BB-4B23-8464-ADBC8BC67783}" type="presOf" srcId="{18FF8946-EF22-4374-A594-E8AA66D5B974}" destId="{88C8CADF-DA42-46A0-8D74-2DFFA09AB26A}" srcOrd="0" destOrd="0" presId="urn:microsoft.com/office/officeart/2005/8/layout/process1"/>
    <dgm:cxn modelId="{8627DBE9-FD28-492B-B0CA-A8B4AFBA02FA}" srcId="{BCEF64F4-5B1A-4B60-8CF9-9467E9CED750}" destId="{254CD0AE-D30B-4E1E-8EFE-327D6EFCC06E}" srcOrd="0" destOrd="0" parTransId="{93678686-9A80-43CA-818C-98AF0D13758B}" sibTransId="{5A72DDB3-0EC4-417E-BC60-8ACA67F38C90}"/>
    <dgm:cxn modelId="{E978E090-ECA3-4121-BA05-AB8A0AABC3DB}" type="presParOf" srcId="{01BB1B42-8DC5-49A7-A2DD-07CCCDBB7C25}" destId="{D91F3361-C593-4933-960A-043D12ACF832}" srcOrd="0" destOrd="0" presId="urn:microsoft.com/office/officeart/2005/8/layout/process1"/>
    <dgm:cxn modelId="{4D3D0CC2-D418-43C2-9912-92164F02E63A}" type="presParOf" srcId="{01BB1B42-8DC5-49A7-A2DD-07CCCDBB7C25}" destId="{58555F05-D5E2-4BD7-9196-837FC391D4F4}" srcOrd="1" destOrd="0" presId="urn:microsoft.com/office/officeart/2005/8/layout/process1"/>
    <dgm:cxn modelId="{F51DA75C-4EB1-4F2D-8B43-5E98C870F781}" type="presParOf" srcId="{58555F05-D5E2-4BD7-9196-837FC391D4F4}" destId="{C7397F2F-739E-4BB2-A530-703206F20FE5}" srcOrd="0" destOrd="0" presId="urn:microsoft.com/office/officeart/2005/8/layout/process1"/>
    <dgm:cxn modelId="{242952E2-0610-44E4-8B89-CB24FE1A74F9}" type="presParOf" srcId="{01BB1B42-8DC5-49A7-A2DD-07CCCDBB7C25}" destId="{4D71FCDB-90F4-4F86-B87E-E35E08DDBA4A}" srcOrd="2" destOrd="0" presId="urn:microsoft.com/office/officeart/2005/8/layout/process1"/>
    <dgm:cxn modelId="{143437F7-95D6-4561-B13E-BAB630A11CA0}" type="presParOf" srcId="{01BB1B42-8DC5-49A7-A2DD-07CCCDBB7C25}" destId="{04F8EA9D-551D-4975-8168-1BA70C430335}" srcOrd="3" destOrd="0" presId="urn:microsoft.com/office/officeart/2005/8/layout/process1"/>
    <dgm:cxn modelId="{A4CC5433-31DA-4F90-82EF-6C2279C5A286}" type="presParOf" srcId="{04F8EA9D-551D-4975-8168-1BA70C430335}" destId="{D3700CA3-C09E-44A4-9845-17300B3FA7A5}" srcOrd="0" destOrd="0" presId="urn:microsoft.com/office/officeart/2005/8/layout/process1"/>
    <dgm:cxn modelId="{2DF72092-F693-40A0-B38E-10CEB68C4C0E}" type="presParOf" srcId="{01BB1B42-8DC5-49A7-A2DD-07CCCDBB7C25}" destId="{66B167DC-DD26-4FE7-BDB6-6ACD836738CE}" srcOrd="4" destOrd="0" presId="urn:microsoft.com/office/officeart/2005/8/layout/process1"/>
    <dgm:cxn modelId="{E4B110BD-79F9-447A-8C29-68081981371C}" type="presParOf" srcId="{01BB1B42-8DC5-49A7-A2DD-07CCCDBB7C25}" destId="{A98F6D34-E77F-49CE-A635-862BAF7B0D9D}" srcOrd="5" destOrd="0" presId="urn:microsoft.com/office/officeart/2005/8/layout/process1"/>
    <dgm:cxn modelId="{A3212B21-5C3C-43AB-8068-79452AB922C7}" type="presParOf" srcId="{A98F6D34-E77F-49CE-A635-862BAF7B0D9D}" destId="{EC215D7F-AA3C-48B4-A982-9A8DE05CFD3D}" srcOrd="0" destOrd="0" presId="urn:microsoft.com/office/officeart/2005/8/layout/process1"/>
    <dgm:cxn modelId="{A04FD404-5BA1-4740-9178-EAF7CDEB5E71}" type="presParOf" srcId="{01BB1B42-8DC5-49A7-A2DD-07CCCDBB7C25}" destId="{88C8CADF-DA42-46A0-8D74-2DFFA09AB26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1F3361-C593-4933-960A-043D12ACF832}">
      <dsp:nvSpPr>
        <dsp:cNvPr id="0" name=""/>
        <dsp:cNvSpPr/>
      </dsp:nvSpPr>
      <dsp:spPr>
        <a:xfrm>
          <a:off x="3397" y="1105353"/>
          <a:ext cx="1485448" cy="8912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/>
            <a:t>E/I ratio</a:t>
          </a:r>
          <a:endParaRPr lang="zh-CN" altLang="en-US" sz="2200" kern="1200" dirty="0"/>
        </a:p>
      </dsp:txBody>
      <dsp:txXfrm>
        <a:off x="29501" y="1131457"/>
        <a:ext cx="1433240" cy="839060"/>
      </dsp:txXfrm>
    </dsp:sp>
    <dsp:sp modelId="{58555F05-D5E2-4BD7-9196-837FC391D4F4}">
      <dsp:nvSpPr>
        <dsp:cNvPr id="0" name=""/>
        <dsp:cNvSpPr/>
      </dsp:nvSpPr>
      <dsp:spPr>
        <a:xfrm>
          <a:off x="1637390" y="1366791"/>
          <a:ext cx="314914" cy="3683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/>
        </a:p>
      </dsp:txBody>
      <dsp:txXfrm>
        <a:off x="1637390" y="1440469"/>
        <a:ext cx="220440" cy="221035"/>
      </dsp:txXfrm>
    </dsp:sp>
    <dsp:sp modelId="{4D71FCDB-90F4-4F86-B87E-E35E08DDBA4A}">
      <dsp:nvSpPr>
        <dsp:cNvPr id="0" name=""/>
        <dsp:cNvSpPr/>
      </dsp:nvSpPr>
      <dsp:spPr>
        <a:xfrm>
          <a:off x="2083024" y="1105353"/>
          <a:ext cx="1485448" cy="8912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200" kern="1200" dirty="0"/>
            <a:t>neuronal activity</a:t>
          </a:r>
          <a:endParaRPr lang="zh-CN" altLang="en-US" sz="2200" kern="1200" dirty="0"/>
        </a:p>
      </dsp:txBody>
      <dsp:txXfrm>
        <a:off x="2109128" y="1131457"/>
        <a:ext cx="1433240" cy="839060"/>
      </dsp:txXfrm>
    </dsp:sp>
    <dsp:sp modelId="{04F8EA9D-551D-4975-8168-1BA70C430335}">
      <dsp:nvSpPr>
        <dsp:cNvPr id="0" name=""/>
        <dsp:cNvSpPr/>
      </dsp:nvSpPr>
      <dsp:spPr>
        <a:xfrm>
          <a:off x="3717017" y="1366791"/>
          <a:ext cx="314914" cy="3683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/>
        </a:p>
      </dsp:txBody>
      <dsp:txXfrm>
        <a:off x="3717017" y="1440469"/>
        <a:ext cx="220440" cy="221035"/>
      </dsp:txXfrm>
    </dsp:sp>
    <dsp:sp modelId="{66B167DC-DD26-4FE7-BDB6-6ACD836738CE}">
      <dsp:nvSpPr>
        <dsp:cNvPr id="0" name=""/>
        <dsp:cNvSpPr/>
      </dsp:nvSpPr>
      <dsp:spPr>
        <a:xfrm>
          <a:off x="4162652" y="1105353"/>
          <a:ext cx="1485448" cy="8912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/>
            <a:t>Gene expression</a:t>
          </a:r>
          <a:endParaRPr lang="zh-CN" altLang="en-US" sz="2200" kern="1200" dirty="0"/>
        </a:p>
      </dsp:txBody>
      <dsp:txXfrm>
        <a:off x="4188756" y="1131457"/>
        <a:ext cx="1433240" cy="839060"/>
      </dsp:txXfrm>
    </dsp:sp>
    <dsp:sp modelId="{A98F6D34-E77F-49CE-A635-862BAF7B0D9D}">
      <dsp:nvSpPr>
        <dsp:cNvPr id="0" name=""/>
        <dsp:cNvSpPr/>
      </dsp:nvSpPr>
      <dsp:spPr>
        <a:xfrm>
          <a:off x="5796645" y="1366791"/>
          <a:ext cx="314914" cy="368391"/>
        </a:xfrm>
        <a:prstGeom prst="rightArrow">
          <a:avLst>
            <a:gd name="adj1" fmla="val 60000"/>
            <a:gd name="adj2" fmla="val 50000"/>
          </a:avLst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/>
        </a:p>
      </dsp:txBody>
      <dsp:txXfrm>
        <a:off x="5796645" y="1440469"/>
        <a:ext cx="220440" cy="221035"/>
      </dsp:txXfrm>
    </dsp:sp>
    <dsp:sp modelId="{88C8CADF-DA42-46A0-8D74-2DFFA09AB26A}">
      <dsp:nvSpPr>
        <dsp:cNvPr id="0" name=""/>
        <dsp:cNvSpPr/>
      </dsp:nvSpPr>
      <dsp:spPr>
        <a:xfrm>
          <a:off x="6242279" y="1105353"/>
          <a:ext cx="1485448" cy="8912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/>
            <a:t>Disorder</a:t>
          </a:r>
          <a:endParaRPr lang="zh-CN" altLang="en-US" sz="2200" kern="1200" dirty="0"/>
        </a:p>
      </dsp:txBody>
      <dsp:txXfrm>
        <a:off x="6268383" y="1131457"/>
        <a:ext cx="1433240" cy="8390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2021/9/5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9/5/2021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9/5/2021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87DE6118-2437-4B30-8E3C-4D2BE6020583}" type="datetimeFigureOut">
              <a:rPr lang="en-US" smtClean="0"/>
              <a:t>9/5/2021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t>9/5/2021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318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63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7" Type="http://schemas.openxmlformats.org/officeDocument/2006/relationships/image" Target="../media/image81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00200" y="2032000"/>
            <a:ext cx="8991600" cy="2000885"/>
          </a:xfrm>
        </p:spPr>
        <p:txBody>
          <a:bodyPr>
            <a:normAutofit fontScale="90000"/>
          </a:bodyPr>
          <a:lstStyle/>
          <a:p>
            <a:r>
              <a:rPr lang="en-US" altLang="zh-CN" sz="5400" cap="none" dirty="0"/>
              <a:t>Stimulating neural network in brain with LIF model</a:t>
            </a:r>
            <a:endParaRPr lang="zh-CN" altLang="en-US" sz="5400" cap="none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Group1</a:t>
            </a:r>
          </a:p>
          <a:p>
            <a:r>
              <a:rPr lang="en-US" altLang="zh-CN" dirty="0"/>
              <a:t>Yanqing Cai, </a:t>
            </a:r>
            <a:r>
              <a:rPr lang="en-US" altLang="zh-CN" dirty="0" err="1"/>
              <a:t>Jinyi</a:t>
            </a:r>
            <a:r>
              <a:rPr lang="en-US" altLang="zh-CN" dirty="0"/>
              <a:t> Lai,  </a:t>
            </a:r>
            <a:r>
              <a:rPr lang="en-US" altLang="zh-CN" dirty="0" err="1"/>
              <a:t>Delin</a:t>
            </a:r>
            <a:r>
              <a:rPr lang="en-US" altLang="zh-CN" dirty="0"/>
              <a:t> Chen,  </a:t>
            </a:r>
            <a:r>
              <a:rPr lang="en-US" altLang="zh-CN" dirty="0" err="1"/>
              <a:t>Guoshun</a:t>
            </a:r>
            <a:r>
              <a:rPr lang="en-US" altLang="zh-CN" dirty="0"/>
              <a:t> He, </a:t>
            </a:r>
            <a:r>
              <a:rPr lang="en-US" altLang="zh-CN" dirty="0" err="1"/>
              <a:t>Mengjiao</a:t>
            </a:r>
            <a:r>
              <a:rPr lang="en-US" altLang="zh-CN" dirty="0"/>
              <a:t> Li,  Wanting Xu,  </a:t>
            </a:r>
            <a:r>
              <a:rPr lang="en-US" altLang="zh-CN" dirty="0" err="1"/>
              <a:t>Jiayu</a:t>
            </a:r>
            <a:r>
              <a:rPr lang="en-US" altLang="zh-CN" dirty="0"/>
              <a:t> Wang(In no particular order)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55725" y="685800"/>
            <a:ext cx="9601200" cy="1485900"/>
          </a:xfrm>
        </p:spPr>
        <p:txBody>
          <a:bodyPr/>
          <a:lstStyle/>
          <a:p>
            <a:pPr algn="ctr"/>
            <a:r>
              <a:rPr lang="en-US" altLang="zh-CN" sz="2800" dirty="0"/>
              <a:t>generating spike trains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1019" t="81381" r="77118" b="528"/>
          <a:stretch>
            <a:fillRect/>
          </a:stretch>
        </p:blipFill>
        <p:spPr>
          <a:xfrm>
            <a:off x="1426210" y="4472940"/>
            <a:ext cx="4038600" cy="3352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l="1294" t="81413" r="77328" b="-628"/>
          <a:stretch>
            <a:fillRect/>
          </a:stretch>
        </p:blipFill>
        <p:spPr>
          <a:xfrm>
            <a:off x="1452245" y="5266690"/>
            <a:ext cx="4023995" cy="3473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 l="738" t="78185" r="77156" b="4835"/>
          <a:stretch>
            <a:fillRect/>
          </a:stretch>
        </p:blipFill>
        <p:spPr>
          <a:xfrm>
            <a:off x="1426210" y="3559810"/>
            <a:ext cx="4028440" cy="3289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765290" y="3810000"/>
            <a:ext cx="4616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the Fano factor is around 1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rcRect t="4991"/>
          <a:stretch>
            <a:fillRect/>
          </a:stretch>
        </p:blipFill>
        <p:spPr>
          <a:xfrm>
            <a:off x="1355725" y="2353945"/>
            <a:ext cx="5895975" cy="812165"/>
          </a:xfrm>
          <a:prstGeom prst="rect">
            <a:avLst/>
          </a:prstGeom>
        </p:spPr>
      </p:pic>
      <p:sp>
        <p:nvSpPr>
          <p:cNvPr id="15" name="图文框 14"/>
          <p:cNvSpPr/>
          <p:nvPr/>
        </p:nvSpPr>
        <p:spPr>
          <a:xfrm>
            <a:off x="1426210" y="3533140"/>
            <a:ext cx="4076700" cy="3937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图文框 15"/>
          <p:cNvSpPr/>
          <p:nvPr/>
        </p:nvSpPr>
        <p:spPr>
          <a:xfrm>
            <a:off x="1426210" y="4443730"/>
            <a:ext cx="4076700" cy="3937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图文框 16"/>
          <p:cNvSpPr/>
          <p:nvPr/>
        </p:nvSpPr>
        <p:spPr>
          <a:xfrm>
            <a:off x="1426210" y="5266690"/>
            <a:ext cx="4076700" cy="3937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302500" y="4914265"/>
            <a:ext cx="2712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irregular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6" grpId="0" bldLvl="0" animBg="1"/>
      <p:bldP spid="16" grpId="1" animBg="1"/>
      <p:bldP spid="17" grpId="0" bldLvl="0" animBg="1"/>
      <p:bldP spid="17" grpId="1" animBg="1"/>
      <p:bldP spid="18" grpId="0"/>
      <p:bldP spid="1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2722" y="387287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en-US" altLang="zh-CN" sz="2800" dirty="0"/>
              <a:t>generating spike trains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3"/>
          <a:srcRect l="4648" t="36174" r="27465" b="2617"/>
          <a:stretch>
            <a:fillRect/>
          </a:stretch>
        </p:blipFill>
        <p:spPr>
          <a:xfrm>
            <a:off x="1994535" y="2019300"/>
            <a:ext cx="4892040" cy="46958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401560" y="4247515"/>
            <a:ext cx="3514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asynchronous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2800" dirty="0"/>
              <a:t>LIF neuron</a:t>
            </a:r>
            <a:r>
              <a:rPr lang="zh-CN" altLang="en-US" sz="2800" dirty="0"/>
              <a:t> </a:t>
            </a:r>
            <a:r>
              <a:rPr lang="en-US" altLang="zh-CN" sz="2800" dirty="0"/>
              <a:t>with</a:t>
            </a:r>
            <a:r>
              <a:rPr lang="zh-CN" altLang="en-US" sz="2800" dirty="0"/>
              <a:t> </a:t>
            </a:r>
            <a:r>
              <a:rPr lang="en-US" altLang="zh-CN" sz="2800" dirty="0"/>
              <a:t>one input spike train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29385" y="2654300"/>
            <a:ext cx="9601200" cy="1835150"/>
          </a:xfrm>
        </p:spPr>
        <p:txBody>
          <a:bodyPr/>
          <a:lstStyle/>
          <a:p>
            <a:r>
              <a:rPr lang="en-US" altLang="zh-CN" sz="2800"/>
              <a:t>1.generate a Poisson input</a:t>
            </a:r>
          </a:p>
          <a:p>
            <a:r>
              <a:rPr lang="en-US" altLang="zh-CN" sz="2800"/>
              <a:t>2.inject the input into the neuron</a:t>
            </a:r>
          </a:p>
          <a:p>
            <a:r>
              <a:rPr lang="en-US" altLang="zh-CN" sz="2800"/>
              <a:t>3.plot the result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2800" dirty="0"/>
              <a:t>LIF neuron</a:t>
            </a:r>
            <a:r>
              <a:rPr lang="zh-CN" altLang="en-US" sz="2800" dirty="0"/>
              <a:t> </a:t>
            </a:r>
            <a:r>
              <a:rPr lang="en-US" altLang="zh-CN" sz="2800" dirty="0"/>
              <a:t>with</a:t>
            </a:r>
            <a:r>
              <a:rPr lang="zh-CN" altLang="en-US" sz="2800" dirty="0"/>
              <a:t> </a:t>
            </a:r>
            <a:r>
              <a:rPr lang="en-US" altLang="zh-CN" sz="2800" dirty="0"/>
              <a:t>one input spike train</a:t>
            </a:r>
            <a:endParaRPr lang="zh-CN" altLang="en-US" sz="2800" dirty="0"/>
          </a:p>
        </p:txBody>
      </p:sp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/>
          <a:srcRect b="17069"/>
          <a:stretch>
            <a:fillRect/>
          </a:stretch>
        </p:blipFill>
        <p:spPr>
          <a:xfrm>
            <a:off x="516255" y="2205355"/>
            <a:ext cx="4989195" cy="4134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内容占位符 3"/>
          <p:cNvPicPr>
            <a:picLocks noGrp="1"/>
          </p:cNvPicPr>
          <p:nvPr/>
        </p:nvPicPr>
        <p:blipFill>
          <a:blip r:embed="rId2"/>
          <a:srcRect l="6470" t="82780" r="15175" b="2249"/>
          <a:stretch>
            <a:fillRect/>
          </a:stretch>
        </p:blipFill>
        <p:spPr>
          <a:xfrm>
            <a:off x="5750560" y="3046095"/>
            <a:ext cx="6214110" cy="1391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2800" dirty="0"/>
              <a:t>LIF neuron</a:t>
            </a:r>
            <a:r>
              <a:rPr lang="zh-CN" altLang="en-US" sz="2800" dirty="0"/>
              <a:t> </a:t>
            </a:r>
            <a:r>
              <a:rPr lang="en-US" altLang="zh-CN" sz="2800" dirty="0"/>
              <a:t>with</a:t>
            </a:r>
            <a:r>
              <a:rPr lang="zh-CN" altLang="en-US" sz="2800" dirty="0"/>
              <a:t> </a:t>
            </a:r>
            <a:r>
              <a:rPr lang="en-US" altLang="zh-CN" sz="2800" dirty="0"/>
              <a:t>one input spike train</a:t>
            </a:r>
            <a:endParaRPr lang="zh-CN" altLang="en-US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2434590" y="4692015"/>
            <a:ext cx="71189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/>
              <a:t>irregular but not as irregular as the input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b="39800"/>
          <a:stretch>
            <a:fillRect/>
          </a:stretch>
        </p:blipFill>
        <p:spPr>
          <a:xfrm>
            <a:off x="2520950" y="2445385"/>
            <a:ext cx="4446270" cy="6108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t="72593" r="53956"/>
          <a:stretch>
            <a:fillRect/>
          </a:stretch>
        </p:blipFill>
        <p:spPr>
          <a:xfrm>
            <a:off x="2553335" y="3757295"/>
            <a:ext cx="2702560" cy="367030"/>
          </a:xfrm>
          <a:prstGeom prst="rect">
            <a:avLst/>
          </a:prstGeom>
        </p:spPr>
      </p:pic>
      <p:sp>
        <p:nvSpPr>
          <p:cNvPr id="9" name="图文框 8"/>
          <p:cNvSpPr/>
          <p:nvPr/>
        </p:nvSpPr>
        <p:spPr>
          <a:xfrm>
            <a:off x="2553335" y="3743325"/>
            <a:ext cx="2735580" cy="41148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2800" dirty="0">
                <a:sym typeface="+mn-ea"/>
              </a:rPr>
              <a:t>LIF neuron</a:t>
            </a:r>
            <a:r>
              <a:rPr lang="zh-CN" altLang="en-US" sz="2800" dirty="0">
                <a:sym typeface="+mn-ea"/>
              </a:rPr>
              <a:t> </a:t>
            </a:r>
            <a:r>
              <a:rPr lang="en-US" altLang="zh-CN" sz="2800" dirty="0">
                <a:sym typeface="+mn-ea"/>
              </a:rPr>
              <a:t>with</a:t>
            </a:r>
            <a:r>
              <a:rPr lang="zh-CN" altLang="en-US" sz="2800" dirty="0">
                <a:sym typeface="+mn-ea"/>
              </a:rPr>
              <a:t> </a:t>
            </a:r>
            <a:r>
              <a:rPr lang="en-US" altLang="zh-CN" sz="2800" dirty="0">
                <a:sym typeface="+mn-ea"/>
              </a:rPr>
              <a:t>many input spike trains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29080" y="2973705"/>
            <a:ext cx="9601200" cy="1835150"/>
          </a:xfrm>
        </p:spPr>
        <p:txBody>
          <a:bodyPr>
            <a:noAutofit/>
          </a:bodyPr>
          <a:lstStyle/>
          <a:p>
            <a:r>
              <a:rPr lang="en-US" altLang="zh-CN" sz="2400"/>
              <a:t>1.Disable the spike-and-resetmechanism, and find the relationship between μ and w</a:t>
            </a:r>
          </a:p>
          <a:p>
            <a:r>
              <a:rPr lang="en-US" altLang="zh-CN" sz="2400"/>
              <a:t>2.Find a suitable weight which could enable μ equal to V</a:t>
            </a:r>
            <a:r>
              <a:rPr lang="en-US" altLang="zh-CN" sz="2400" baseline="-25000"/>
              <a:t>th </a:t>
            </a:r>
            <a:endParaRPr lang="en-US" altLang="zh-CN" sz="2400"/>
          </a:p>
          <a:p>
            <a:r>
              <a:rPr lang="en-US" altLang="zh-CN" sz="2400">
                <a:sym typeface="+mn-ea"/>
              </a:rPr>
              <a:t>3.Find a suitable weight which could make the output firing rate equal to 10Hz</a:t>
            </a:r>
          </a:p>
        </p:txBody>
      </p:sp>
      <p:sp>
        <p:nvSpPr>
          <p:cNvPr id="5" name="矩形 4"/>
          <p:cNvSpPr/>
          <p:nvPr/>
        </p:nvSpPr>
        <p:spPr>
          <a:xfrm>
            <a:off x="7507605" y="4265295"/>
            <a:ext cx="3321050" cy="80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507605" y="4770755"/>
            <a:ext cx="3321050" cy="7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841500" y="5113655"/>
            <a:ext cx="2753995" cy="75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841500" y="3766185"/>
            <a:ext cx="4447540" cy="75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841500" y="2333625"/>
            <a:ext cx="8307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How to find w?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build="p"/>
      <p:bldP spid="5" grpId="0" bldLvl="0" animBg="1"/>
      <p:bldP spid="5" grpId="1" animBg="1"/>
      <p:bldP spid="6" grpId="0" bldLvl="0" animBg="1"/>
      <p:bldP spid="6" grpId="1" animBg="1"/>
      <p:bldP spid="7" grpId="0" bldLvl="0" animBg="1"/>
      <p:bldP spid="7" grpId="1" animBg="1"/>
      <p:bldP spid="8" grpId="0" bldLvl="0" animBg="1"/>
      <p:bldP spid="8" grpId="1" animBg="1"/>
      <p:bldP spid="9" grpId="0"/>
      <p:bldP spid="9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2800" dirty="0"/>
              <a:t>LIF neuron</a:t>
            </a:r>
            <a:r>
              <a:rPr lang="zh-CN" altLang="en-US" sz="2800" dirty="0"/>
              <a:t> </a:t>
            </a:r>
            <a:r>
              <a:rPr lang="en-US" altLang="zh-CN" sz="2800" dirty="0"/>
              <a:t>with</a:t>
            </a:r>
            <a:r>
              <a:rPr lang="zh-CN" altLang="en-US" sz="2800" dirty="0"/>
              <a:t> </a:t>
            </a:r>
            <a:r>
              <a:rPr lang="en-US" altLang="zh-CN" sz="2800" dirty="0"/>
              <a:t>many input spike trains</a:t>
            </a:r>
            <a:endParaRPr lang="zh-CN" altLang="en-US" sz="2800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165" y="2306955"/>
            <a:ext cx="5462905" cy="415734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834765" y="6464300"/>
            <a:ext cx="24657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Time/S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rcRect l="883" t="6295" r="75987" b="9622"/>
          <a:stretch>
            <a:fillRect/>
          </a:stretch>
        </p:blipFill>
        <p:spPr>
          <a:xfrm>
            <a:off x="8087360" y="2439670"/>
            <a:ext cx="532130" cy="59372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024890" y="2388235"/>
            <a:ext cx="10229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W = 5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8620125" y="2445385"/>
            <a:ext cx="1699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620125" y="2388235"/>
            <a:ext cx="19767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potential</a:t>
            </a:r>
          </a:p>
          <a:p>
            <a:r>
              <a:rPr lang="en-US" altLang="zh-CN"/>
              <a:t>mean potential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8087360" y="3888105"/>
            <a:ext cx="38715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make the mean potential be equal to one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2800" dirty="0">
                <a:sym typeface="+mn-ea"/>
              </a:rPr>
              <a:t>LIF neuron</a:t>
            </a:r>
            <a:r>
              <a:rPr lang="zh-CN" altLang="en-US" sz="2800" dirty="0">
                <a:sym typeface="+mn-ea"/>
              </a:rPr>
              <a:t> </a:t>
            </a:r>
            <a:r>
              <a:rPr lang="en-US" altLang="zh-CN" sz="2800" dirty="0">
                <a:sym typeface="+mn-ea"/>
              </a:rPr>
              <a:t>with</a:t>
            </a:r>
            <a:r>
              <a:rPr lang="zh-CN" altLang="en-US" sz="2800" dirty="0">
                <a:sym typeface="+mn-ea"/>
              </a:rPr>
              <a:t> </a:t>
            </a:r>
            <a:r>
              <a:rPr lang="en-US" altLang="zh-CN" sz="2800" dirty="0">
                <a:sym typeface="+mn-ea"/>
              </a:rPr>
              <a:t>many input spike trains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29385" y="2654300"/>
            <a:ext cx="9601200" cy="1835150"/>
          </a:xfrm>
        </p:spPr>
        <p:txBody>
          <a:bodyPr>
            <a:noAutofit/>
          </a:bodyPr>
          <a:lstStyle/>
          <a:p>
            <a:r>
              <a:rPr lang="en-US" altLang="zh-CN" sz="2400"/>
              <a:t>Disable the spike-and-resetmechanism, and find the relationship between μ and w</a:t>
            </a:r>
          </a:p>
          <a:p>
            <a:r>
              <a:rPr lang="en-US" altLang="zh-CN" sz="2400"/>
              <a:t>Find a suitable weight which could enable μ equal to V</a:t>
            </a:r>
            <a:r>
              <a:rPr lang="en-US" altLang="zh-CN" sz="2400" baseline="-25000"/>
              <a:t>th </a:t>
            </a:r>
            <a:endParaRPr lang="en-US" altLang="zh-CN" sz="2400"/>
          </a:p>
          <a:p>
            <a:r>
              <a:rPr lang="en-US" altLang="zh-CN" sz="2400">
                <a:sym typeface="+mn-ea"/>
              </a:rPr>
              <a:t>Find a suitable weight which could make the output firing rate equal to 10Hz</a:t>
            </a:r>
          </a:p>
        </p:txBody>
      </p:sp>
      <p:sp>
        <p:nvSpPr>
          <p:cNvPr id="5" name="矩形 4"/>
          <p:cNvSpPr/>
          <p:nvPr/>
        </p:nvSpPr>
        <p:spPr>
          <a:xfrm>
            <a:off x="7044690" y="3945890"/>
            <a:ext cx="3321050" cy="80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044690" y="4454525"/>
            <a:ext cx="3321050" cy="7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741805" y="4794250"/>
            <a:ext cx="2753995" cy="75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741805" y="3446780"/>
            <a:ext cx="4447540" cy="75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2800" dirty="0"/>
              <a:t>LIF neuron</a:t>
            </a:r>
            <a:r>
              <a:rPr lang="zh-CN" altLang="en-US" sz="2800" dirty="0"/>
              <a:t> </a:t>
            </a:r>
            <a:r>
              <a:rPr lang="en-US" altLang="zh-CN" sz="2800" dirty="0"/>
              <a:t>with</a:t>
            </a:r>
            <a:r>
              <a:rPr lang="zh-CN" altLang="en-US" sz="2800" dirty="0"/>
              <a:t> </a:t>
            </a:r>
            <a:r>
              <a:rPr lang="en-US" altLang="zh-CN" sz="2800" dirty="0"/>
              <a:t>many input spike trains</a:t>
            </a:r>
            <a:endParaRPr lang="zh-CN" altLang="en-US" sz="2800" dirty="0"/>
          </a:p>
        </p:txBody>
      </p:sp>
      <p:pic>
        <p:nvPicPr>
          <p:cNvPr id="5" name="图片 4"/>
          <p:cNvPicPr/>
          <p:nvPr/>
        </p:nvPicPr>
        <p:blipFill>
          <a:blip r:embed="rId2"/>
          <a:srcRect t="832" r="4165"/>
          <a:stretch>
            <a:fillRect/>
          </a:stretch>
        </p:blipFill>
        <p:spPr>
          <a:xfrm>
            <a:off x="554990" y="3084195"/>
            <a:ext cx="3258185" cy="272351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223010" y="2600960"/>
            <a:ext cx="18167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W = 5</a:t>
            </a:r>
          </a:p>
        </p:txBody>
      </p:sp>
      <p:pic>
        <p:nvPicPr>
          <p:cNvPr id="6" name="图片 5"/>
          <p:cNvPicPr/>
          <p:nvPr/>
        </p:nvPicPr>
        <p:blipFill>
          <a:blip r:embed="rId2"/>
          <a:srcRect t="832" r="6705"/>
          <a:stretch>
            <a:fillRect/>
          </a:stretch>
        </p:blipFill>
        <p:spPr>
          <a:xfrm>
            <a:off x="4335780" y="3083560"/>
            <a:ext cx="3286760" cy="27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4979035" y="2600960"/>
            <a:ext cx="20866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W = 4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120" y="3084195"/>
            <a:ext cx="2689860" cy="2699385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2"/>
          <a:srcRect t="512"/>
          <a:stretch>
            <a:fillRect/>
          </a:stretch>
        </p:blipFill>
        <p:spPr>
          <a:xfrm>
            <a:off x="8145780" y="3105785"/>
            <a:ext cx="3564255" cy="27152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8264525" y="2631440"/>
            <a:ext cx="34436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/>
              <a:t>W = 4.27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3910" y="3114675"/>
            <a:ext cx="2831465" cy="268351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95605" y="5956935"/>
            <a:ext cx="11184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output firing rate</a:t>
            </a:r>
            <a:r>
              <a:rPr lang="zh-CN" altLang="en-US"/>
              <a:t>：</a:t>
            </a:r>
            <a:r>
              <a:rPr lang="en-US" altLang="zh-CN"/>
              <a:t> </a:t>
            </a:r>
          </a:p>
          <a:p>
            <a:r>
              <a:rPr lang="en-US" altLang="zh-CN"/>
              <a:t>           19.0 Hz                            5.5 Hz                           10.0Hz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2800" dirty="0"/>
              <a:t>LIF neuron</a:t>
            </a:r>
            <a:r>
              <a:rPr lang="zh-CN" altLang="en-US" sz="2800" dirty="0"/>
              <a:t> </a:t>
            </a:r>
            <a:r>
              <a:rPr lang="en-US" altLang="zh-CN" sz="2800" dirty="0"/>
              <a:t>with</a:t>
            </a:r>
            <a:r>
              <a:rPr lang="zh-CN" altLang="en-US" sz="2800" dirty="0"/>
              <a:t> </a:t>
            </a:r>
            <a:r>
              <a:rPr lang="en-US" altLang="zh-CN" sz="2800" dirty="0"/>
              <a:t>many input spike trains</a:t>
            </a:r>
            <a:endParaRPr lang="zh-CN" altLang="en-US" sz="2800" dirty="0"/>
          </a:p>
        </p:txBody>
      </p:sp>
      <p:sp>
        <p:nvSpPr>
          <p:cNvPr id="4" name="文本框 3"/>
          <p:cNvSpPr txBox="1"/>
          <p:nvPr/>
        </p:nvSpPr>
        <p:spPr>
          <a:xfrm>
            <a:off x="1234440" y="2409190"/>
            <a:ext cx="14046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W = 4.27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1225" t="2099" r="48224"/>
          <a:stretch>
            <a:fillRect/>
          </a:stretch>
        </p:blipFill>
        <p:spPr>
          <a:xfrm>
            <a:off x="3101340" y="2483485"/>
            <a:ext cx="4704715" cy="3969385"/>
          </a:xfrm>
          <a:prstGeom prst="rect">
            <a:avLst/>
          </a:prstGeom>
        </p:spPr>
      </p:pic>
      <p:sp>
        <p:nvSpPr>
          <p:cNvPr id="3" name="图文框 2"/>
          <p:cNvSpPr/>
          <p:nvPr/>
        </p:nvSpPr>
        <p:spPr>
          <a:xfrm>
            <a:off x="3086735" y="2496185"/>
            <a:ext cx="591185" cy="1524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79820" y="2367915"/>
            <a:ext cx="25006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solidFill>
                  <a:srgbClr val="C00000"/>
                </a:solidFill>
              </a:rPr>
              <a:t>prolonged duration</a:t>
            </a:r>
          </a:p>
          <a:p>
            <a:r>
              <a:rPr lang="en-US" altLang="zh-CN" sz="2000">
                <a:solidFill>
                  <a:srgbClr val="C00000"/>
                </a:solidFill>
              </a:rPr>
              <a:t>(1000 second)</a:t>
            </a:r>
          </a:p>
        </p:txBody>
      </p:sp>
      <p:sp>
        <p:nvSpPr>
          <p:cNvPr id="7" name="图文框 6"/>
          <p:cNvSpPr/>
          <p:nvPr/>
        </p:nvSpPr>
        <p:spPr>
          <a:xfrm>
            <a:off x="3086735" y="6250940"/>
            <a:ext cx="1880870" cy="23431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l="359" t="95513" r="78231"/>
          <a:stretch>
            <a:fillRect/>
          </a:stretch>
        </p:blipFill>
        <p:spPr>
          <a:xfrm>
            <a:off x="6862445" y="5379085"/>
            <a:ext cx="4324985" cy="394970"/>
          </a:xfrm>
          <a:prstGeom prst="rect">
            <a:avLst/>
          </a:prstGeom>
        </p:spPr>
      </p:pic>
      <p:sp>
        <p:nvSpPr>
          <p:cNvPr id="10" name="右箭头 9"/>
          <p:cNvSpPr/>
          <p:nvPr/>
        </p:nvSpPr>
        <p:spPr>
          <a:xfrm rot="20640000">
            <a:off x="5306060" y="5826125"/>
            <a:ext cx="1340485" cy="3752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图文框 10"/>
          <p:cNvSpPr/>
          <p:nvPr/>
        </p:nvSpPr>
        <p:spPr>
          <a:xfrm>
            <a:off x="6867525" y="5369560"/>
            <a:ext cx="4391660" cy="45339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右箭头 12"/>
          <p:cNvSpPr/>
          <p:nvPr/>
        </p:nvSpPr>
        <p:spPr>
          <a:xfrm>
            <a:off x="3851910" y="2540000"/>
            <a:ext cx="2327910" cy="198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047230" y="3866515"/>
            <a:ext cx="31642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4.27 is suitable</a:t>
            </a:r>
            <a:r>
              <a:rPr lang="en-US" altLang="zh-CN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  <p:bldP spid="5" grpId="0"/>
      <p:bldP spid="5" grpId="1"/>
      <p:bldP spid="7" grpId="0" bldLvl="0" animBg="1"/>
      <p:bldP spid="7" grpId="1" animBg="1"/>
      <p:bldP spid="10" grpId="0" bldLvl="0" animBg="1"/>
      <p:bldP spid="10" grpId="1" animBg="1"/>
      <p:bldP spid="11" grpId="0" bldLvl="0" animBg="1"/>
      <p:bldP spid="11" grpId="1" animBg="1"/>
      <p:bldP spid="13" grpId="0" bldLvl="0" animBg="1"/>
      <p:bldP spid="13" grpId="1" animBg="1"/>
      <p:bldP spid="14" grpId="0"/>
      <p:bldP spid="1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000" dirty="0"/>
              <a:t>1.backgrounds</a:t>
            </a:r>
          </a:p>
          <a:p>
            <a:endParaRPr lang="en-US" altLang="zh-CN" sz="2000" dirty="0"/>
          </a:p>
          <a:p>
            <a:r>
              <a:rPr lang="en-US" altLang="zh-CN" sz="2000" dirty="0"/>
              <a:t>2.</a:t>
            </a:r>
            <a:r>
              <a:rPr lang="en-US" altLang="zh-CN" sz="2000" dirty="0">
                <a:sym typeface="+mn-ea"/>
              </a:rPr>
              <a:t>single LIF neuron with only excitatory input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3.introduction of inhibitory neurons</a:t>
            </a:r>
          </a:p>
          <a:p>
            <a:endParaRPr lang="en-US" altLang="zh-CN" sz="2000" dirty="0"/>
          </a:p>
          <a:p>
            <a:r>
              <a:rPr lang="en-US" altLang="zh-CN" sz="2000" dirty="0"/>
              <a:t>4.network building</a:t>
            </a:r>
          </a:p>
          <a:p>
            <a:endParaRPr lang="en-US" altLang="zh-CN" sz="2000" dirty="0"/>
          </a:p>
          <a:p>
            <a:r>
              <a:rPr lang="en-US" altLang="zh-CN" sz="2000" dirty="0"/>
              <a:t>5.extension: diseases solved by neuroscience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2800" dirty="0"/>
              <a:t>LIF neuron</a:t>
            </a:r>
            <a:r>
              <a:rPr lang="zh-CN" altLang="en-US" sz="2800" dirty="0"/>
              <a:t> </a:t>
            </a:r>
            <a:r>
              <a:rPr lang="en-US" altLang="zh-CN" sz="2800" dirty="0"/>
              <a:t>with</a:t>
            </a:r>
            <a:r>
              <a:rPr lang="zh-CN" altLang="en-US" sz="2800" dirty="0"/>
              <a:t> </a:t>
            </a:r>
            <a:r>
              <a:rPr lang="en-US" altLang="zh-CN" sz="2800" dirty="0"/>
              <a:t>many input spike trains</a:t>
            </a:r>
            <a:endParaRPr lang="zh-CN" altLang="en-US" sz="2800" dirty="0"/>
          </a:p>
        </p:txBody>
      </p:sp>
      <p:pic>
        <p:nvPicPr>
          <p:cNvPr id="12" name="图片 3"/>
          <p:cNvPicPr>
            <a:picLocks noChangeAspect="1"/>
          </p:cNvPicPr>
          <p:nvPr/>
        </p:nvPicPr>
        <p:blipFill>
          <a:blip r:embed="rId3"/>
          <a:srcRect l="4792" t="13256" r="69110" b="3025"/>
          <a:stretch>
            <a:fillRect/>
          </a:stretch>
        </p:blipFill>
        <p:spPr>
          <a:xfrm>
            <a:off x="2295525" y="2600325"/>
            <a:ext cx="4707255" cy="16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图文框 2"/>
          <p:cNvSpPr/>
          <p:nvPr/>
        </p:nvSpPr>
        <p:spPr>
          <a:xfrm>
            <a:off x="2231390" y="3830955"/>
            <a:ext cx="3780155" cy="4432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340" y="3830955"/>
            <a:ext cx="1866900" cy="13335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70735" y="4614545"/>
            <a:ext cx="90195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more irregular than  the output of LIF neuron with one input </a:t>
            </a:r>
          </a:p>
          <a:p>
            <a:r>
              <a:rPr lang="en-US" altLang="zh-CN" sz="2400"/>
              <a:t>less irregular than Poisson process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0" y="2686050"/>
            <a:ext cx="9601200" cy="1485900"/>
          </a:xfrm>
        </p:spPr>
        <p:txBody>
          <a:bodyPr/>
          <a:lstStyle/>
          <a:p>
            <a:pPr algn="ctr"/>
            <a:r>
              <a:rPr lang="en-US" altLang="zh-CN" dirty="0"/>
              <a:t>3.introduction of inhibitory neurons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2800" dirty="0"/>
              <a:t>LIF neurons with E/I inputs</a:t>
            </a:r>
            <a:br>
              <a:rPr lang="en-US" altLang="zh-CN" sz="2800" dirty="0"/>
            </a:br>
            <a:r>
              <a:rPr lang="en-US" altLang="zh-CN" sz="2800" dirty="0"/>
              <a:t>codes &amp; result</a:t>
            </a:r>
            <a:endParaRPr lang="zh-CN" altLang="en-US" sz="28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151" y="2361903"/>
            <a:ext cx="4928723" cy="353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512" y="2879213"/>
            <a:ext cx="4145639" cy="8687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l="3331" t="-1" r="13075" b="33992"/>
          <a:stretch>
            <a:fillRect/>
          </a:stretch>
        </p:blipFill>
        <p:spPr>
          <a:xfrm>
            <a:off x="303518" y="4265278"/>
            <a:ext cx="5032633" cy="1232418"/>
          </a:xfrm>
          <a:prstGeom prst="rect">
            <a:avLst/>
          </a:prstGeom>
        </p:spPr>
      </p:pic>
      <p:sp>
        <p:nvSpPr>
          <p:cNvPr id="5" name="矩形: 圆角 4"/>
          <p:cNvSpPr/>
          <p:nvPr/>
        </p:nvSpPr>
        <p:spPr>
          <a:xfrm>
            <a:off x="5761608" y="4660777"/>
            <a:ext cx="4503266" cy="7013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2800" dirty="0"/>
              <a:t>LIF neurons with E/I inputs</a:t>
            </a:r>
            <a:br>
              <a:rPr lang="en-US" altLang="zh-CN" sz="2800" dirty="0"/>
            </a:br>
            <a:r>
              <a:rPr lang="en-US" altLang="zh-CN" sz="2800" dirty="0"/>
              <a:t>weight and firing rate</a:t>
            </a:r>
            <a:endParaRPr lang="zh-CN" altLang="en-US" sz="2800" dirty="0"/>
          </a:p>
        </p:txBody>
      </p:sp>
      <p:sp>
        <p:nvSpPr>
          <p:cNvPr id="3" name="文本框 2"/>
          <p:cNvSpPr txBox="1"/>
          <p:nvPr/>
        </p:nvSpPr>
        <p:spPr>
          <a:xfrm>
            <a:off x="3303972" y="5672830"/>
            <a:ext cx="5584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weight</a:t>
            </a:r>
            <a:r>
              <a:rPr lang="zh-CN" altLang="en-US" dirty="0"/>
              <a:t>≈</a:t>
            </a:r>
            <a:r>
              <a:rPr lang="en-US" altLang="zh-CN" dirty="0"/>
              <a:t>1.2 when firing rate=10Hz</a:t>
            </a:r>
          </a:p>
          <a:p>
            <a:pPr algn="ctr"/>
            <a:r>
              <a:rPr lang="en-US" altLang="zh-CN" dirty="0"/>
              <a:t>Almost linear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604" y="2390107"/>
            <a:ext cx="4229377" cy="3046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2800" dirty="0"/>
              <a:t>LIF neurons with E/I inputs</a:t>
            </a:r>
            <a:br>
              <a:rPr lang="en-US" altLang="zh-CN" sz="2800" dirty="0"/>
            </a:br>
            <a:r>
              <a:rPr lang="en-US" altLang="zh-CN" sz="2800" dirty="0"/>
              <a:t>weight and </a:t>
            </a:r>
            <a:r>
              <a:rPr lang="en-US" altLang="zh-CN" sz="2800" dirty="0" err="1"/>
              <a:t>fano</a:t>
            </a:r>
            <a:r>
              <a:rPr lang="en-US" altLang="zh-CN" sz="2800" dirty="0"/>
              <a:t> factors</a:t>
            </a:r>
            <a:endParaRPr lang="zh-CN" altLang="en-US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674" y="2595322"/>
            <a:ext cx="4526651" cy="2766790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5655075" y="4643020"/>
            <a:ext cx="719091" cy="719091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2800" dirty="0"/>
              <a:t>LIF neurons with E/I inputs</a:t>
            </a:r>
            <a:br>
              <a:rPr lang="en-US" altLang="zh-CN" sz="2800" dirty="0"/>
            </a:br>
            <a:r>
              <a:rPr lang="en-US" altLang="zh-CN" sz="2800" dirty="0"/>
              <a:t>higher E/I ratio</a:t>
            </a:r>
            <a:endParaRPr lang="zh-CN" altLang="en-US" sz="2800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2322" y="3428999"/>
            <a:ext cx="4595605" cy="1009835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927" y="2227215"/>
            <a:ext cx="4928722" cy="353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732322" y="4891596"/>
            <a:ext cx="4532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1/10 of inhibitory neurons are zeroed out</a:t>
            </a:r>
          </a:p>
          <a:p>
            <a:r>
              <a:rPr lang="en-US" altLang="zh-CN" dirty="0"/>
              <a:t>More action potentials are produced</a:t>
            </a:r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Influence of Weight of I and E</a:t>
            </a:r>
            <a:endParaRPr lang="zh-CN" altLang="en-US" cap="none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4191" y="5149198"/>
            <a:ext cx="7041490" cy="396274"/>
          </a:xfrm>
          <a:prstGeom prst="rect">
            <a:avLst/>
          </a:prstGeom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136" y="2501248"/>
            <a:ext cx="37338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409" y="2501248"/>
            <a:ext cx="37338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7713" y="5893308"/>
            <a:ext cx="7407282" cy="350550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3506680" y="4438835"/>
            <a:ext cx="523782" cy="52378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108310" y="4438835"/>
            <a:ext cx="523782" cy="52378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5060" y="4744140"/>
            <a:ext cx="7731125" cy="80965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89" y="342795"/>
            <a:ext cx="8246534" cy="225942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932" y="2392863"/>
            <a:ext cx="6872890" cy="207227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44230" y="3042356"/>
            <a:ext cx="4721282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stimulate the real situation in our brain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3245" y="2971372"/>
            <a:ext cx="9601200" cy="1022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24523" b="21038"/>
          <a:stretch>
            <a:fillRect/>
          </a:stretch>
        </p:blipFill>
        <p:spPr>
          <a:xfrm>
            <a:off x="959556" y="886178"/>
            <a:ext cx="7128933" cy="141675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859381" y="103977"/>
            <a:ext cx="31016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First</a:t>
            </a:r>
            <a:r>
              <a:rPr lang="zh-CN" alt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altLang="zh-CN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way</a:t>
            </a:r>
            <a:endParaRPr lang="zh-CN" alt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800" y="1294966"/>
            <a:ext cx="4476750" cy="3352800"/>
          </a:xfrm>
          <a:prstGeom prst="rect">
            <a:avLst/>
          </a:prstGeom>
        </p:spPr>
      </p:pic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71333" y="2684172"/>
            <a:ext cx="9601200" cy="5743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0750" y="220065"/>
            <a:ext cx="7440110" cy="20659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5733" y="4944441"/>
            <a:ext cx="8652933" cy="117504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45850" y="371636"/>
            <a:ext cx="39753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5400" b="1" dirty="0">
                <a:solidFill>
                  <a:schemeClr val="accent4"/>
                </a:solidFill>
              </a:rPr>
              <a:t>Second</a:t>
            </a:r>
            <a:r>
              <a:rPr lang="zh-CN" altLang="en-US" sz="5400" b="1" dirty="0">
                <a:solidFill>
                  <a:schemeClr val="accent4"/>
                </a:solidFill>
              </a:rPr>
              <a:t> </a:t>
            </a:r>
            <a:r>
              <a:rPr lang="en-US" altLang="zh-CN" sz="5400" b="1" dirty="0">
                <a:solidFill>
                  <a:schemeClr val="accent4"/>
                </a:solidFill>
              </a:rPr>
              <a:t>way</a:t>
            </a:r>
            <a:endParaRPr lang="zh-CN" altLang="en-US" sz="5400" b="1" cap="none" spc="0" dirty="0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16027" y="1723644"/>
            <a:ext cx="8905787" cy="3101983"/>
          </a:xfrm>
        </p:spPr>
        <p:txBody>
          <a:bodyPr>
            <a:noAutofit/>
          </a:bodyPr>
          <a:lstStyle/>
          <a:p>
            <a:r>
              <a:rPr kumimoji="1" lang="en-US" altLang="zh-CN" sz="4000" dirty="0"/>
              <a:t>What kind of biological process does our model simulate?</a:t>
            </a:r>
          </a:p>
          <a:p>
            <a:endParaRPr kumimoji="1" lang="en-US" altLang="zh-CN" sz="4000" dirty="0"/>
          </a:p>
          <a:p>
            <a:r>
              <a:rPr kumimoji="1" lang="en-US" altLang="zh-CN" sz="4000" dirty="0"/>
              <a:t>What kind of problem to solve?</a:t>
            </a:r>
            <a:endParaRPr kumimoji="1" lang="zh-CN" altLang="en-US" sz="40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2309" y="3045001"/>
            <a:ext cx="6800850" cy="11715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578" y="224735"/>
            <a:ext cx="6286676" cy="12040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586" y="1428750"/>
            <a:ext cx="6724650" cy="13430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8396" y="4523139"/>
            <a:ext cx="7629525" cy="113347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72277" y="2967335"/>
            <a:ext cx="1184747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is the influence of synapse number</a:t>
            </a:r>
            <a:r>
              <a:rPr lang="en-US" altLang="zh-CN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</a:p>
          <a:p>
            <a:pPr algn="ctr"/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625"/>
            <a:ext cx="12192000" cy="134563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6" y="1830309"/>
            <a:ext cx="12192000" cy="127608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12192000" cy="142983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05523"/>
            <a:ext cx="12192000" cy="134223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74516" y="2967335"/>
            <a:ext cx="11443004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more </a:t>
            </a:r>
            <a:r>
              <a:rPr lang="en-US" altLang="zh-CN" sz="4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synpases</a:t>
            </a:r>
            <a:r>
              <a:rPr lang="en-US" altLang="zh-CN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 neuron has,</a:t>
            </a:r>
          </a:p>
          <a:p>
            <a:pPr algn="ctr"/>
            <a:r>
              <a:rPr lang="en-US" altLang="zh-CN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more relatively stable </a:t>
            </a:r>
          </a:p>
          <a:p>
            <a:pPr algn="ctr"/>
            <a:r>
              <a:rPr lang="en-US" altLang="zh-CN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excitatory and inhibitory synaptic balance is. </a:t>
            </a:r>
            <a:r>
              <a:rPr lang="en-US" altLang="zh-CN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lang="zh-CN" altLang="en-US" sz="4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0" y="2686050"/>
            <a:ext cx="9601200" cy="1485900"/>
          </a:xfrm>
        </p:spPr>
        <p:txBody>
          <a:bodyPr/>
          <a:lstStyle/>
          <a:p>
            <a:pPr algn="ctr"/>
            <a:r>
              <a:rPr lang="en-US" altLang="zh-CN" dirty="0"/>
              <a:t>4.network building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31136" y="564642"/>
            <a:ext cx="7729728" cy="1188720"/>
          </a:xfrm>
        </p:spPr>
        <p:txBody>
          <a:bodyPr>
            <a:normAutofit/>
          </a:bodyPr>
          <a:lstStyle/>
          <a:p>
            <a:pPr algn="ctr"/>
            <a:r>
              <a:rPr lang="en-US" altLang="zh-CN" sz="2800" dirty="0"/>
              <a:t>network building</a:t>
            </a:r>
            <a:br>
              <a:rPr lang="en-US" altLang="zh-CN" sz="2800" dirty="0"/>
            </a:br>
            <a:r>
              <a:rPr lang="en-US" altLang="zh-CN" sz="2800" dirty="0"/>
              <a:t>codes</a:t>
            </a:r>
            <a:endParaRPr lang="zh-CN" altLang="en-US" sz="28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59576" y="2638044"/>
            <a:ext cx="5294110" cy="2255422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Most of the work is the same as the previous work, so I'll just talk about the differences</a:t>
            </a:r>
          </a:p>
          <a:p>
            <a:r>
              <a:rPr lang="en-US" altLang="zh-CN" dirty="0"/>
              <a:t>Use </a:t>
            </a:r>
            <a:r>
              <a:rPr lang="en-US" altLang="zh-CN" dirty="0" err="1"/>
              <a:t>np.random.choice</a:t>
            </a:r>
            <a:r>
              <a:rPr lang="en-US" altLang="zh-CN" dirty="0"/>
              <a:t> () to build connections.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31136" y="564642"/>
            <a:ext cx="7729728" cy="1188720"/>
          </a:xfrm>
        </p:spPr>
        <p:txBody>
          <a:bodyPr>
            <a:normAutofit/>
          </a:bodyPr>
          <a:lstStyle/>
          <a:p>
            <a:pPr algn="ctr"/>
            <a:r>
              <a:rPr lang="en-US" altLang="zh-CN" sz="2800" dirty="0"/>
              <a:t>network building</a:t>
            </a:r>
            <a:br>
              <a:rPr lang="en-US" altLang="zh-CN" sz="2800" dirty="0"/>
            </a:br>
            <a:r>
              <a:rPr lang="en-US" altLang="zh-CN" sz="2800" dirty="0"/>
              <a:t>codes</a:t>
            </a:r>
            <a:endParaRPr lang="zh-CN" altLang="en-US" sz="28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59576" y="2638044"/>
            <a:ext cx="5294110" cy="2255422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Be aware that the connections of each type should be different.</a:t>
            </a:r>
          </a:p>
        </p:txBody>
      </p:sp>
      <p:sp>
        <p:nvSpPr>
          <p:cNvPr id="5" name="Right Brace 4"/>
          <p:cNvSpPr/>
          <p:nvPr/>
        </p:nvSpPr>
        <p:spPr>
          <a:xfrm>
            <a:off x="3882887" y="3896139"/>
            <a:ext cx="106017" cy="874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988904" y="4148795"/>
            <a:ext cx="1192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different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97425" y="3336134"/>
            <a:ext cx="3163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don’t use </a:t>
            </a:r>
            <a:r>
              <a:rPr lang="en-US" altLang="zh-CN" sz="1400" dirty="0" err="1">
                <a:solidFill>
                  <a:srgbClr val="FF0000"/>
                </a:solidFill>
              </a:rPr>
              <a:t>np.random.bionomial</a:t>
            </a:r>
            <a:r>
              <a:rPr lang="en-US" altLang="zh-CN" sz="1400" dirty="0">
                <a:solidFill>
                  <a:srgbClr val="FF0000"/>
                </a:solidFill>
              </a:rPr>
              <a:t>() here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31136" y="564642"/>
            <a:ext cx="7729728" cy="1188720"/>
          </a:xfrm>
        </p:spPr>
        <p:txBody>
          <a:bodyPr>
            <a:normAutofit/>
          </a:bodyPr>
          <a:lstStyle/>
          <a:p>
            <a:pPr algn="ctr"/>
            <a:r>
              <a:rPr lang="en-US" altLang="zh-CN" sz="2800" dirty="0"/>
              <a:t>network building</a:t>
            </a:r>
            <a:br>
              <a:rPr lang="en-US" altLang="zh-CN" sz="2800" dirty="0"/>
            </a:br>
            <a:r>
              <a:rPr lang="en-US" altLang="zh-CN" sz="2800" dirty="0"/>
              <a:t>codes</a:t>
            </a:r>
            <a:endParaRPr lang="zh-CN" alt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0818" y="3084108"/>
            <a:ext cx="4271963" cy="689784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The way to sum the input.</a:t>
            </a:r>
            <a:endParaRPr lang="zh-CN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31136" y="564642"/>
            <a:ext cx="7729728" cy="1188720"/>
          </a:xfrm>
        </p:spPr>
        <p:txBody>
          <a:bodyPr>
            <a:normAutofit/>
          </a:bodyPr>
          <a:lstStyle/>
          <a:p>
            <a:pPr algn="ctr"/>
            <a:r>
              <a:rPr lang="en-US" altLang="zh-CN" sz="2800" dirty="0"/>
              <a:t>network building</a:t>
            </a:r>
            <a:br>
              <a:rPr lang="en-US" altLang="zh-CN" sz="2800" dirty="0"/>
            </a:br>
            <a:r>
              <a:rPr lang="en-US" altLang="zh-CN" sz="2800" dirty="0"/>
              <a:t>codes</a:t>
            </a:r>
            <a:endParaRPr lang="zh-CN" alt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52860" y="2638044"/>
            <a:ext cx="3562350" cy="685800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err="1"/>
              <a:t>numba</a:t>
            </a:r>
            <a:r>
              <a:rPr lang="en-US" altLang="zh-CN" dirty="0"/>
              <a:t> = rocket </a:t>
            </a:r>
          </a:p>
          <a:p>
            <a:pPr marL="0" indent="0">
              <a:buNone/>
            </a:pPr>
            <a:r>
              <a:rPr lang="en-US" altLang="zh-CN" dirty="0"/>
              <a:t>(it’s so powerful! </a:t>
            </a:r>
            <a:r>
              <a:rPr lang="zh-CN" altLang="en-US" dirty="0"/>
              <a:t>＞▽＜</a:t>
            </a:r>
            <a:r>
              <a:rPr lang="en-US" altLang="zh-CN" dirty="0"/>
              <a:t>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275" y="4208526"/>
            <a:ext cx="8562975" cy="13144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7336" y="442975"/>
            <a:ext cx="7729728" cy="1188720"/>
          </a:xfrm>
        </p:spPr>
        <p:txBody>
          <a:bodyPr>
            <a:normAutofit/>
          </a:bodyPr>
          <a:lstStyle/>
          <a:p>
            <a:pPr algn="ctr"/>
            <a:r>
              <a:rPr lang="en-US" altLang="zh-CN" sz="2800" dirty="0"/>
              <a:t>network building</a:t>
            </a:r>
            <a:br>
              <a:rPr lang="en-US" altLang="zh-CN" sz="2800" dirty="0"/>
            </a:br>
            <a:r>
              <a:rPr lang="en-US" altLang="zh-CN" sz="2800" dirty="0"/>
              <a:t>E/I neurons and their firing rates</a:t>
            </a:r>
            <a:endParaRPr lang="zh-CN" altLang="en-US" sz="2800" dirty="0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905510" y="1799110"/>
            <a:ext cx="5266690" cy="3950017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6560962" y="1826852"/>
            <a:ext cx="5266690" cy="39500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125" y="5643109"/>
            <a:ext cx="7143750" cy="10096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/>
          <p:nvPr/>
        </p:nvPicPr>
        <p:blipFill>
          <a:blip r:embed="rId2"/>
          <a:stretch>
            <a:fillRect/>
          </a:stretch>
        </p:blipFill>
        <p:spPr>
          <a:xfrm>
            <a:off x="-97164" y="2032984"/>
            <a:ext cx="4228728" cy="317154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31136" y="572515"/>
            <a:ext cx="7729728" cy="118872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2800" dirty="0"/>
              <a:t>network building</a:t>
            </a:r>
            <a:br>
              <a:rPr lang="en-US" altLang="zh-CN" sz="2800" dirty="0"/>
            </a:br>
            <a:r>
              <a:rPr lang="en-US" altLang="zh-CN" sz="2800" dirty="0"/>
              <a:t>E/I neurons and their scatter plots</a:t>
            </a:r>
            <a:endParaRPr lang="zh-CN" altLang="en-US" sz="2800" dirty="0"/>
          </a:p>
        </p:txBody>
      </p:sp>
      <p:sp>
        <p:nvSpPr>
          <p:cNvPr id="6" name="文本框 5"/>
          <p:cNvSpPr txBox="1"/>
          <p:nvPr/>
        </p:nvSpPr>
        <p:spPr>
          <a:xfrm>
            <a:off x="1665025" y="5321793"/>
            <a:ext cx="9348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 The outputs of type E neurons is denser than that of type I neurons, which in turn is denser than that of type X neurons.</a:t>
            </a:r>
            <a:endParaRPr lang="zh-CN" altLang="en-US" dirty="0"/>
          </a:p>
        </p:txBody>
      </p:sp>
      <p:pic>
        <p:nvPicPr>
          <p:cNvPr id="13" name="图片 12"/>
          <p:cNvPicPr/>
          <p:nvPr/>
        </p:nvPicPr>
        <p:blipFill>
          <a:blip r:embed="rId3"/>
          <a:stretch>
            <a:fillRect/>
          </a:stretch>
        </p:blipFill>
        <p:spPr>
          <a:xfrm>
            <a:off x="4078170" y="2032984"/>
            <a:ext cx="4228730" cy="3171548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4"/>
          <a:stretch>
            <a:fillRect/>
          </a:stretch>
        </p:blipFill>
        <p:spPr>
          <a:xfrm>
            <a:off x="8074876" y="2032982"/>
            <a:ext cx="4228730" cy="317154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2800" dirty="0"/>
              <a:t>network building</a:t>
            </a:r>
            <a:br>
              <a:rPr lang="en-US" altLang="zh-CN" sz="2800" dirty="0"/>
            </a:br>
            <a:r>
              <a:rPr lang="en-US" altLang="zh-CN" sz="2800" dirty="0"/>
              <a:t>voltage of single neuron</a:t>
            </a:r>
            <a:endParaRPr lang="zh-CN" altLang="en-US" sz="28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49148" y="2638425"/>
            <a:ext cx="4135966" cy="3101974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Its voltage curve shows no difference from that in question 5.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995" y="2335080"/>
            <a:ext cx="7540869" cy="407206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2800" dirty="0"/>
              <a:t>network building</a:t>
            </a:r>
            <a:br>
              <a:rPr lang="en-US" altLang="zh-CN" sz="2800" dirty="0"/>
            </a:br>
            <a:r>
              <a:rPr lang="en-US" altLang="zh-CN" sz="2800" dirty="0"/>
              <a:t>voltage of many neurons</a:t>
            </a:r>
            <a:endParaRPr lang="zh-CN" altLang="en-US" sz="2800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49148" y="2638425"/>
            <a:ext cx="4135966" cy="3101974"/>
          </a:xfrm>
        </p:spPr>
      </p:pic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06092" y="2638425"/>
            <a:ext cx="4135966" cy="3101974"/>
          </a:xfrm>
        </p:spPr>
      </p:pic>
      <p:sp>
        <p:nvSpPr>
          <p:cNvPr id="18" name="TextBox 17"/>
          <p:cNvSpPr txBox="1"/>
          <p:nvPr/>
        </p:nvSpPr>
        <p:spPr>
          <a:xfrm>
            <a:off x="4684643" y="6040747"/>
            <a:ext cx="2822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asynchronous, random</a:t>
            </a:r>
            <a:endParaRPr lang="zh-CN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Why do these curves jump at the same time ?</a:t>
            </a:r>
            <a:endParaRPr lang="zh-CN" altLang="en-US" sz="2800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49148" y="2638425"/>
            <a:ext cx="4135966" cy="3101974"/>
          </a:xfrm>
        </p:spPr>
      </p:pic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06092" y="2638425"/>
            <a:ext cx="4135966" cy="3101975"/>
          </a:xfr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Why do these curves jump at the same time ?</a:t>
            </a:r>
            <a:endParaRPr lang="zh-CN" altLang="en-US" sz="28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45534" y="2410715"/>
            <a:ext cx="4508152" cy="3381114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 When all the neurons are at their resting potential. one become active ,causes others active -&gt; chain reaction</a:t>
            </a:r>
          </a:p>
          <a:p>
            <a:r>
              <a:rPr lang="en-US" altLang="zh-CN" dirty="0"/>
              <a:t> If triggered active E neurons are more then active I neurons (or fast) -&gt; jump.</a:t>
            </a:r>
          </a:p>
          <a:p>
            <a:r>
              <a:rPr lang="en-US" altLang="zh-CN" dirty="0"/>
              <a:t>opposite -&gt; calm.</a:t>
            </a:r>
            <a:endParaRPr lang="zh-CN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2800" dirty="0"/>
              <a:t>About 6.3</a:t>
            </a:r>
            <a:endParaRPr lang="zh-CN" altLang="en-US" sz="28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49148" y="2638425"/>
            <a:ext cx="4135966" cy="3101974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If you average multiple summations, you will get a smoother curve.</a:t>
            </a:r>
            <a:endParaRPr lang="zh-CN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zh-CN" sz="2800" dirty="0"/>
              <a:t>network building</a:t>
            </a:r>
            <a:br>
              <a:rPr lang="en-US" altLang="zh-CN" sz="2800" dirty="0"/>
            </a:br>
            <a:r>
              <a:rPr lang="en-US" altLang="zh-CN" sz="2800" dirty="0"/>
              <a:t>using different method to connect</a:t>
            </a:r>
            <a:endParaRPr lang="zh-CN" altLang="en-US" sz="2800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26494" r="56694" b="55635"/>
          <a:stretch>
            <a:fillRect/>
          </a:stretch>
        </p:blipFill>
        <p:spPr>
          <a:xfrm>
            <a:off x="2231136" y="2153412"/>
            <a:ext cx="7943767" cy="17002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3893757"/>
            <a:ext cx="10232882" cy="229717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609797" y="3882614"/>
            <a:ext cx="656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Old Version : Use Gaussian distribution instead of random sampling 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714875" y="5780158"/>
            <a:ext cx="531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Old Version : Computational efficiency is low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175" y="2136654"/>
            <a:ext cx="7914286" cy="410476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609797" y="3409125"/>
            <a:ext cx="568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Voltage  of the first 10 excitatory neurons in 2 seconds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3609797" y="5390594"/>
            <a:ext cx="531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Voltage  of the first 10 inhibitory neurons in 2 seconds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7237" y="397668"/>
            <a:ext cx="11434763" cy="1485900"/>
          </a:xfrm>
        </p:spPr>
        <p:txBody>
          <a:bodyPr>
            <a:normAutofit fontScale="90000"/>
          </a:bodyPr>
          <a:lstStyle/>
          <a:p>
            <a:r>
              <a:rPr lang="en-US" altLang="zh-CN" sz="3100" dirty="0"/>
              <a:t>NEXT</a:t>
            </a:r>
            <a:br>
              <a:rPr lang="en-US" altLang="zh-CN" dirty="0"/>
            </a:br>
            <a:r>
              <a:rPr lang="en-US" altLang="zh-CN" dirty="0"/>
              <a:t>what about relations between firing rate and weight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38275" y="2672191"/>
            <a:ext cx="4448175" cy="26232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2309" y="2285999"/>
            <a:ext cx="2819545" cy="3721291"/>
          </a:xfrm>
          <a:prstGeom prst="rect">
            <a:avLst/>
          </a:prstGeom>
        </p:spPr>
      </p:pic>
      <p:sp>
        <p:nvSpPr>
          <p:cNvPr id="4" name="矩形: 圆角 3"/>
          <p:cNvSpPr/>
          <p:nvPr/>
        </p:nvSpPr>
        <p:spPr>
          <a:xfrm>
            <a:off x="3371850" y="2672191"/>
            <a:ext cx="442913" cy="4353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1593056" y="3143250"/>
            <a:ext cx="471488" cy="4429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5093494" y="3107531"/>
            <a:ext cx="442913" cy="4786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3343275" y="3686175"/>
            <a:ext cx="550069" cy="4353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07356" y="1316538"/>
            <a:ext cx="3848100" cy="361056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334125" y="1316538"/>
            <a:ext cx="58578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When the weight of inhibition signals </a:t>
            </a:r>
            <a:r>
              <a:rPr lang="en-US" altLang="zh-CN" sz="2400" dirty="0" err="1"/>
              <a:t>ges</a:t>
            </a:r>
            <a:r>
              <a:rPr lang="en-US" altLang="zh-CN" sz="2400" dirty="0"/>
              <a:t> close to 0,</a:t>
            </a:r>
          </a:p>
          <a:p>
            <a:r>
              <a:rPr lang="en-US" altLang="zh-CN" sz="2400" dirty="0"/>
              <a:t> the firing rate will suddenly increase.</a:t>
            </a:r>
          </a:p>
          <a:p>
            <a:endParaRPr lang="en-US" altLang="zh-CN" sz="2400" dirty="0"/>
          </a:p>
          <a:p>
            <a:r>
              <a:rPr lang="en-US" altLang="zh-CN" sz="2400" dirty="0"/>
              <a:t> Although  influence of the excitatory neuron’s weight is relatively weak, there is still a tendency to increase as it grows.</a:t>
            </a:r>
          </a:p>
          <a:p>
            <a:endParaRPr lang="zh-CN" altLang="en-US" sz="2400" dirty="0"/>
          </a:p>
        </p:txBody>
      </p:sp>
      <p:sp>
        <p:nvSpPr>
          <p:cNvPr id="10" name="箭头: 左 9"/>
          <p:cNvSpPr/>
          <p:nvPr/>
        </p:nvSpPr>
        <p:spPr>
          <a:xfrm rot="12016884">
            <a:off x="1492048" y="4850520"/>
            <a:ext cx="2457127" cy="20019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左 10"/>
          <p:cNvSpPr/>
          <p:nvPr/>
        </p:nvSpPr>
        <p:spPr>
          <a:xfrm rot="7784982">
            <a:off x="3810640" y="4326683"/>
            <a:ext cx="2275309" cy="25081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 rot="1235690">
            <a:off x="1800750" y="4944888"/>
            <a:ext cx="1493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J_EE J_IE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 rot="18581844">
            <a:off x="4475346" y="3907829"/>
            <a:ext cx="2200275" cy="366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J_II J_EI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" grpId="0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06" y="89694"/>
            <a:ext cx="5842000" cy="34163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337" y="89694"/>
            <a:ext cx="5219700" cy="34671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113" y="3466307"/>
            <a:ext cx="5766593" cy="34163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4337" y="3441700"/>
            <a:ext cx="5219700" cy="34163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885950" y="5873749"/>
            <a:ext cx="3200400" cy="46037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935955" y="2457450"/>
            <a:ext cx="3350419" cy="5000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/>
          <p:cNvSpPr/>
          <p:nvPr/>
        </p:nvSpPr>
        <p:spPr>
          <a:xfrm>
            <a:off x="5286375" y="2457450"/>
            <a:ext cx="2050256" cy="292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/>
          <p:cNvSpPr/>
          <p:nvPr/>
        </p:nvSpPr>
        <p:spPr>
          <a:xfrm>
            <a:off x="5286375" y="6000750"/>
            <a:ext cx="1757363" cy="292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600700" y="2391013"/>
            <a:ext cx="1443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magnification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551091" y="5942291"/>
            <a:ext cx="1520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magnification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0151" y="1098552"/>
            <a:ext cx="2091109" cy="7681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0150" y="4557105"/>
            <a:ext cx="2091109" cy="768163"/>
          </a:xfrm>
          <a:prstGeom prst="rect">
            <a:avLst/>
          </a:prstGeom>
        </p:spPr>
      </p:pic>
      <p:sp>
        <p:nvSpPr>
          <p:cNvPr id="7" name="箭头: 下弧形 6"/>
          <p:cNvSpPr/>
          <p:nvPr/>
        </p:nvSpPr>
        <p:spPr>
          <a:xfrm rot="19449063">
            <a:off x="4247144" y="1834575"/>
            <a:ext cx="1171575" cy="36933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7573" y="4938138"/>
            <a:ext cx="1005927" cy="77425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127794"/>
            <a:ext cx="5118100" cy="34163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75" y="127794"/>
            <a:ext cx="5105400" cy="34163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256027" y="5214928"/>
            <a:ext cx="102787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Suitable weight of the synaptic coupling means a lot to human’s brain,</a:t>
            </a:r>
          </a:p>
          <a:p>
            <a:r>
              <a:rPr lang="en-US" altLang="zh-CN" sz="2800" dirty="0"/>
              <a:t>either imbalance can lead to disease.</a:t>
            </a:r>
            <a:endParaRPr lang="zh-CN" altLang="en-US" sz="2800" dirty="0"/>
          </a:p>
        </p:txBody>
      </p:sp>
      <p:sp>
        <p:nvSpPr>
          <p:cNvPr id="2" name="文本框 1"/>
          <p:cNvSpPr txBox="1"/>
          <p:nvPr/>
        </p:nvSpPr>
        <p:spPr>
          <a:xfrm>
            <a:off x="3294459" y="1166018"/>
            <a:ext cx="1978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Become extremely large and abnormal</a:t>
            </a:r>
            <a:endParaRPr lang="zh-CN" altLang="en-US" dirty="0"/>
          </a:p>
        </p:txBody>
      </p:sp>
      <p:sp>
        <p:nvSpPr>
          <p:cNvPr id="7" name="箭头: 上弧形 6"/>
          <p:cNvSpPr/>
          <p:nvPr/>
        </p:nvSpPr>
        <p:spPr>
          <a:xfrm rot="13886731">
            <a:off x="2780984" y="1958753"/>
            <a:ext cx="1201879" cy="30743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559" y="1105101"/>
            <a:ext cx="2091109" cy="768163"/>
          </a:xfrm>
          <a:prstGeom prst="rect">
            <a:avLst/>
          </a:prstGeom>
        </p:spPr>
      </p:pic>
      <p:sp>
        <p:nvSpPr>
          <p:cNvPr id="15" name="箭头: 上弧形 14"/>
          <p:cNvSpPr/>
          <p:nvPr/>
        </p:nvSpPr>
        <p:spPr>
          <a:xfrm rot="13886731">
            <a:off x="7886383" y="1901213"/>
            <a:ext cx="1201879" cy="30743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6028" y="3554711"/>
            <a:ext cx="10278747" cy="18777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1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0" y="2686050"/>
            <a:ext cx="9601200" cy="1485900"/>
          </a:xfrm>
        </p:spPr>
        <p:txBody>
          <a:bodyPr/>
          <a:lstStyle/>
          <a:p>
            <a:pPr algn="ctr"/>
            <a:r>
              <a:rPr lang="en-US" altLang="zh-CN" dirty="0"/>
              <a:t>5.</a:t>
            </a:r>
            <a:r>
              <a:rPr lang="en-US" altLang="zh-CN" sz="2800" dirty="0"/>
              <a:t> extension: diseases solved by neuroscience</a:t>
            </a:r>
            <a:endParaRPr lang="en-US" altLang="zh-C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00" y="876300"/>
            <a:ext cx="695960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31136" y="413885"/>
            <a:ext cx="7729728" cy="1188720"/>
          </a:xfrm>
        </p:spPr>
        <p:txBody>
          <a:bodyPr/>
          <a:lstStyle/>
          <a:p>
            <a:r>
              <a:rPr lang="en-US" altLang="zh-CN" dirty="0"/>
              <a:t>TVB: The virtual brain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31136" y="1715262"/>
            <a:ext cx="7729728" cy="3101983"/>
          </a:xfrm>
        </p:spPr>
        <p:txBody>
          <a:bodyPr/>
          <a:lstStyle/>
          <a:p>
            <a:r>
              <a:rPr lang="en-US" altLang="zh-CN" sz="2400" dirty="0"/>
              <a:t>A model in neuroscience to show the disease progression in our brain</a:t>
            </a:r>
          </a:p>
          <a:p>
            <a:endParaRPr lang="en-US" altLang="zh-CN" sz="2400" dirty="0"/>
          </a:p>
          <a:p>
            <a:r>
              <a:rPr lang="en-US" altLang="zh-CN" sz="2400" dirty="0"/>
              <a:t>A brain map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4" y="2218180"/>
            <a:ext cx="6848475" cy="43350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Examples of </a:t>
            </a:r>
            <a:r>
              <a:rPr lang="en-US" altLang="zh-CN" dirty="0" err="1"/>
              <a:t>tvb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Epilepsy: the synchronicity of the excitatory and inhibitory nerves </a:t>
            </a:r>
          </a:p>
          <a:p>
            <a:endParaRPr lang="en-US" altLang="zh-CN" sz="2800" dirty="0"/>
          </a:p>
          <a:p>
            <a:r>
              <a:rPr lang="en-US" altLang="zh-CN" sz="2800" dirty="0"/>
              <a:t>Stroke: associated with the hyper-excitability 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动作按钮: 帮助 3">
            <a:hlinkClick r:id="" action="ppaction://hlinkshowjump?jump=nextslide" highlightClick="1"/>
          </p:cNvPr>
          <p:cNvSpPr/>
          <p:nvPr/>
        </p:nvSpPr>
        <p:spPr>
          <a:xfrm>
            <a:off x="2286000" y="2771422"/>
            <a:ext cx="2782711" cy="2799645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297" y="206023"/>
            <a:ext cx="5132916" cy="34219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288" y="4024489"/>
            <a:ext cx="3766256" cy="18831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2230438" y="2638425"/>
          <a:ext cx="7731125" cy="3101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箭头: 手杖形 4"/>
          <p:cNvSpPr/>
          <p:nvPr/>
        </p:nvSpPr>
        <p:spPr>
          <a:xfrm>
            <a:off x="5232400" y="1315156"/>
            <a:ext cx="4617156" cy="1958622"/>
          </a:xfrm>
          <a:prstGeom prst="utur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2686050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en-US" altLang="zh-CN" sz="4800" dirty="0"/>
              <a:t>Thanks </a:t>
            </a:r>
            <a:r>
              <a:rPr lang="en-US" altLang="zh-CN" sz="4800"/>
              <a:t>for listening</a:t>
            </a:r>
            <a:endParaRPr lang="zh-CN" altLang="en-US" sz="4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0" y="2686050"/>
            <a:ext cx="9601200" cy="1485900"/>
          </a:xfrm>
        </p:spPr>
        <p:txBody>
          <a:bodyPr/>
          <a:lstStyle/>
          <a:p>
            <a:pPr algn="ctr"/>
            <a:r>
              <a:rPr lang="en-US" altLang="zh-CN" dirty="0"/>
              <a:t>2.</a:t>
            </a:r>
            <a:r>
              <a:rPr lang="en-US" altLang="zh-CN" dirty="0">
                <a:sym typeface="+mn-ea"/>
              </a:rPr>
              <a:t>single LIF neuron with only excitatory input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2722" y="387287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>
                <a:sym typeface="+mn-ea"/>
              </a:rPr>
              <a:t>single LIF neuron with only excitatory input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356475" y="3152775"/>
            <a:ext cx="3724275" cy="2417445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7472680" y="3537585"/>
            <a:ext cx="992505" cy="10648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5"/>
          <a:stretch>
            <a:fillRect/>
          </a:stretch>
        </p:blipFill>
        <p:spPr>
          <a:xfrm>
            <a:off x="4638675" y="3436620"/>
            <a:ext cx="2909570" cy="1266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500000">
            <a:off x="1061720" y="3258185"/>
            <a:ext cx="3791585" cy="1882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2722" y="387287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en-US" altLang="zh-CN" sz="2800" dirty="0"/>
              <a:t>generating spike trains</a:t>
            </a:r>
            <a:endParaRPr lang="zh-CN" altLang="en-US" dirty="0"/>
          </a:p>
        </p:txBody>
      </p:sp>
      <p:pic>
        <p:nvPicPr>
          <p:cNvPr id="100" name="图片 99"/>
          <p:cNvPicPr/>
          <p:nvPr/>
        </p:nvPicPr>
        <p:blipFill>
          <a:blip r:embed="rId2"/>
          <a:srcRect l="23897"/>
          <a:stretch>
            <a:fillRect/>
          </a:stretch>
        </p:blipFill>
        <p:spPr>
          <a:xfrm rot="16200000">
            <a:off x="5624195" y="4058285"/>
            <a:ext cx="942340" cy="1266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562100" y="2426335"/>
            <a:ext cx="8351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irregular and asynchronous input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4333875"/>
            <a:ext cx="4056380" cy="5511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165" y="4289425"/>
            <a:ext cx="4528185" cy="640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2722" y="387287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en-US" altLang="zh-CN" sz="2800" dirty="0"/>
              <a:t>generating spike trains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 rotWithShape="1">
          <a:blip r:embed="rId4"/>
          <a:srcRect l="1742" t="7919" r="-1" b="65393"/>
          <a:stretch>
            <a:fillRect/>
          </a:stretch>
        </p:blipFill>
        <p:spPr>
          <a:xfrm>
            <a:off x="593725" y="2352675"/>
            <a:ext cx="6549390" cy="1945640"/>
          </a:xfrm>
          <a:prstGeom prst="rect">
            <a:avLst/>
          </a:prstGeom>
        </p:spPr>
      </p:pic>
      <p:pic>
        <p:nvPicPr>
          <p:cNvPr id="4" name="内容占位符 4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4"/>
          <a:srcRect l="1598" t="35242" r="25489"/>
          <a:stretch>
            <a:fillRect/>
          </a:stretch>
        </p:blipFill>
        <p:spPr>
          <a:xfrm>
            <a:off x="7143245" y="2314223"/>
            <a:ext cx="4252888" cy="402118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12140" y="2894965"/>
            <a:ext cx="6007100" cy="76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592820" y="6203950"/>
            <a:ext cx="15576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time step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182995" y="4298315"/>
            <a:ext cx="11112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neurons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673,&quot;width&quot;:7200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640,&quot;width&quot;:5297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640,&quot;width&quot;:5297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640,&quot;width&quot;:5297}"/>
</p:tagLst>
</file>

<file path=ppt/theme/theme1.xml><?xml version="1.0" encoding="utf-8"?>
<a:theme xmlns:a="http://schemas.openxmlformats.org/drawingml/2006/main" name="包裹">
  <a:themeElements>
    <a:clrScheme name="包裹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包裹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包裹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包裹</Template>
  <TotalTime>2</TotalTime>
  <Words>931</Words>
  <Application>Microsoft Office PowerPoint</Application>
  <PresentationFormat>Widescreen</PresentationFormat>
  <Paragraphs>140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华文中宋</vt:lpstr>
      <vt:lpstr>宋体</vt:lpstr>
      <vt:lpstr>Arial</vt:lpstr>
      <vt:lpstr>Calibri</vt:lpstr>
      <vt:lpstr>Gill Sans MT</vt:lpstr>
      <vt:lpstr>包裹</vt:lpstr>
      <vt:lpstr>Stimulating neural network in brain with LIF model</vt:lpstr>
      <vt:lpstr>Outline</vt:lpstr>
      <vt:lpstr>PowerPoint Presentation</vt:lpstr>
      <vt:lpstr>backgrounds</vt:lpstr>
      <vt:lpstr>PowerPoint Presentation</vt:lpstr>
      <vt:lpstr>2.single LIF neuron with only excitatory input</vt:lpstr>
      <vt:lpstr>single LIF neuron with only excitatory input</vt:lpstr>
      <vt:lpstr>generating spike trains</vt:lpstr>
      <vt:lpstr>generating spike trains</vt:lpstr>
      <vt:lpstr>generating spike trains</vt:lpstr>
      <vt:lpstr>generating spike trains</vt:lpstr>
      <vt:lpstr>LIF neuron with one input spike train</vt:lpstr>
      <vt:lpstr>LIF neuron with one input spike train</vt:lpstr>
      <vt:lpstr>LIF neuron with one input spike train</vt:lpstr>
      <vt:lpstr>LIF neuron with many input spike trains</vt:lpstr>
      <vt:lpstr>LIF neuron with many input spike trains</vt:lpstr>
      <vt:lpstr>LIF neuron with many input spike trains</vt:lpstr>
      <vt:lpstr>LIF neuron with many input spike trains</vt:lpstr>
      <vt:lpstr>LIF neuron with many input spike trains</vt:lpstr>
      <vt:lpstr>LIF neuron with many input spike trains</vt:lpstr>
      <vt:lpstr>3.introduction of inhibitory neurons</vt:lpstr>
      <vt:lpstr>LIF neurons with E/I inputs codes &amp; result</vt:lpstr>
      <vt:lpstr>LIF neurons with E/I inputs weight and firing rate</vt:lpstr>
      <vt:lpstr>LIF neurons with E/I inputs weight and fano factors</vt:lpstr>
      <vt:lpstr>LIF neurons with E/I inputs higher E/I ratio</vt:lpstr>
      <vt:lpstr>Influence of Weight of I and 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4.network building</vt:lpstr>
      <vt:lpstr>network building codes</vt:lpstr>
      <vt:lpstr>network building codes</vt:lpstr>
      <vt:lpstr>network building codes</vt:lpstr>
      <vt:lpstr>network building codes</vt:lpstr>
      <vt:lpstr>network building E/I neurons and their firing rates</vt:lpstr>
      <vt:lpstr>network building E/I neurons and their scatter plots</vt:lpstr>
      <vt:lpstr>network building voltage of single neuron</vt:lpstr>
      <vt:lpstr>network building voltage of many neurons</vt:lpstr>
      <vt:lpstr>Why do these curves jump at the same time ?</vt:lpstr>
      <vt:lpstr>Why do these curves jump at the same time ?</vt:lpstr>
      <vt:lpstr>About 6.3</vt:lpstr>
      <vt:lpstr>network building using different method to connect</vt:lpstr>
      <vt:lpstr>NEXT what about relations between firing rate and weight</vt:lpstr>
      <vt:lpstr>PowerPoint Presentation</vt:lpstr>
      <vt:lpstr>PowerPoint Presentation</vt:lpstr>
      <vt:lpstr>PowerPoint Presentation</vt:lpstr>
      <vt:lpstr>5. extension: diseases solved by neuroscience</vt:lpstr>
      <vt:lpstr>TVB: The virtual brain</vt:lpstr>
      <vt:lpstr>Examples of tvb</vt:lpstr>
      <vt:lpstr>PowerPoint Presentation</vt:lpstr>
      <vt:lpstr>PowerPoint Presentation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Stimulating neural network in brain with LIF model</dc:title>
  <dc:creator>言情の学习机</dc:creator>
  <cp:lastModifiedBy>Pockyy</cp:lastModifiedBy>
  <cp:revision>89</cp:revision>
  <dcterms:created xsi:type="dcterms:W3CDTF">2021-08-29T04:23:00Z</dcterms:created>
  <dcterms:modified xsi:type="dcterms:W3CDTF">2021-09-05T10:11:56Z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F312ED7A984649C0AB54F0615F80C746</vt:lpwstr>
  </property>
  <property fmtid="{D5CDD505-2E9C-101B-9397-08002B2CF9AE}" pid="3" name="KSOProductBuildVer">
    <vt:lpwstr>2052-11.1.0.10700</vt:lpwstr>
  </property>
</Properties>
</file>